
<file path=[Content_Types].xml><?xml version="1.0" encoding="utf-8"?>
<Types xmlns="http://schemas.openxmlformats.org/package/2006/content-types">
  <Default Extension="bin" ContentType="application/vnd.openxmlformats-officedocument.oleObject"/>
  <Default Extension="bmp" ContentType="image/bmp"/>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Lst>
  <p:notesMasterIdLst>
    <p:notesMasterId r:id="rId45"/>
  </p:notesMasterIdLst>
  <p:handoutMasterIdLst>
    <p:handoutMasterId r:id="rId46"/>
  </p:handoutMasterIdLst>
  <p:sldIdLst>
    <p:sldId id="256" r:id="rId3"/>
    <p:sldId id="332" r:id="rId4"/>
    <p:sldId id="301" r:id="rId5"/>
    <p:sldId id="302" r:id="rId6"/>
    <p:sldId id="303" r:id="rId7"/>
    <p:sldId id="305" r:id="rId8"/>
    <p:sldId id="304" r:id="rId9"/>
    <p:sldId id="309" r:id="rId10"/>
    <p:sldId id="312" r:id="rId11"/>
    <p:sldId id="315" r:id="rId12"/>
    <p:sldId id="316" r:id="rId13"/>
    <p:sldId id="318" r:id="rId14"/>
    <p:sldId id="320" r:id="rId15"/>
    <p:sldId id="321" r:id="rId16"/>
    <p:sldId id="322" r:id="rId17"/>
    <p:sldId id="323" r:id="rId18"/>
    <p:sldId id="324" r:id="rId19"/>
    <p:sldId id="262" r:id="rId20"/>
    <p:sldId id="260" r:id="rId21"/>
    <p:sldId id="263" r:id="rId22"/>
    <p:sldId id="264" r:id="rId23"/>
    <p:sldId id="326" r:id="rId24"/>
    <p:sldId id="265" r:id="rId25"/>
    <p:sldId id="266" r:id="rId26"/>
    <p:sldId id="267" r:id="rId27"/>
    <p:sldId id="268" r:id="rId28"/>
    <p:sldId id="269" r:id="rId29"/>
    <p:sldId id="270" r:id="rId30"/>
    <p:sldId id="271" r:id="rId31"/>
    <p:sldId id="273" r:id="rId32"/>
    <p:sldId id="274" r:id="rId33"/>
    <p:sldId id="276" r:id="rId34"/>
    <p:sldId id="278" r:id="rId35"/>
    <p:sldId id="272" r:id="rId36"/>
    <p:sldId id="327" r:id="rId37"/>
    <p:sldId id="281" r:id="rId38"/>
    <p:sldId id="328" r:id="rId39"/>
    <p:sldId id="325" r:id="rId40"/>
    <p:sldId id="329" r:id="rId41"/>
    <p:sldId id="330" r:id="rId42"/>
    <p:sldId id="331" r:id="rId43"/>
    <p:sldId id="283" r:id="rId44"/>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entury Gothic" panose="020B0502020202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jA5X7Zz1Q7PMfvek+ZN8jlZwZH6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32"/>
    <p:restoredTop sz="93849" autoAdjust="0"/>
  </p:normalViewPr>
  <p:slideViewPr>
    <p:cSldViewPr snapToGrid="0">
      <p:cViewPr varScale="1">
        <p:scale>
          <a:sx n="128" d="100"/>
          <a:sy n="128" d="100"/>
        </p:scale>
        <p:origin x="696" y="176"/>
      </p:cViewPr>
      <p:guideLst/>
    </p:cSldViewPr>
  </p:slideViewPr>
  <p:notesTextViewPr>
    <p:cViewPr>
      <p:scale>
        <a:sx n="1" d="1"/>
        <a:sy n="1" d="1"/>
      </p:scale>
      <p:origin x="0" y="0"/>
    </p:cViewPr>
  </p:notesText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76F31-A398-784F-8F1F-C885FDB3F2E7}" type="doc">
      <dgm:prSet loTypeId="urn:microsoft.com/office/officeart/2005/8/layout/process2" loCatId="" qsTypeId="urn:microsoft.com/office/officeart/2005/8/quickstyle/simple2" qsCatId="simple" csTypeId="urn:microsoft.com/office/officeart/2005/8/colors/accent1_2" csCatId="accent1" phldr="1"/>
      <dgm:spPr/>
    </dgm:pt>
    <dgm:pt modelId="{6C0A677F-B78A-4C44-8C78-1625BEA64600}">
      <dgm:prSet phldrT="[Text]"/>
      <dgm:spPr/>
      <dgm:t>
        <a:bodyPr/>
        <a:lstStyle/>
        <a:p>
          <a:r>
            <a:rPr lang="es-419" noProof="0" dirty="0" err="1"/>
            <a:t>Selecc</a:t>
          </a:r>
          <a:r>
            <a:rPr lang="es-419" noProof="0" dirty="0"/>
            <a:t>. Áreas de </a:t>
          </a:r>
        </a:p>
        <a:p>
          <a:r>
            <a:rPr lang="es-419" noProof="0" dirty="0"/>
            <a:t>Entrenamiento</a:t>
          </a:r>
        </a:p>
      </dgm:t>
    </dgm:pt>
    <dgm:pt modelId="{4FFCD7E5-8586-7C4B-B6D7-E7D3A94787BA}" type="parTrans" cxnId="{D0E32ED5-E301-FD45-9C0F-A69B256076A1}">
      <dgm:prSet/>
      <dgm:spPr/>
      <dgm:t>
        <a:bodyPr/>
        <a:lstStyle/>
        <a:p>
          <a:endParaRPr lang="en-US"/>
        </a:p>
      </dgm:t>
    </dgm:pt>
    <dgm:pt modelId="{1F9250AE-E1A3-F74B-BB6D-172E052F40EA}" type="sibTrans" cxnId="{D0E32ED5-E301-FD45-9C0F-A69B256076A1}">
      <dgm:prSet/>
      <dgm:spPr/>
      <dgm:t>
        <a:bodyPr/>
        <a:lstStyle/>
        <a:p>
          <a:endParaRPr lang="en-US" dirty="0"/>
        </a:p>
      </dgm:t>
    </dgm:pt>
    <dgm:pt modelId="{2FBBD669-E8AB-0F4A-8252-AEAF620E60DD}">
      <dgm:prSet phldrT="[Text]"/>
      <dgm:spPr/>
      <dgm:t>
        <a:bodyPr/>
        <a:lstStyle/>
        <a:p>
          <a:r>
            <a:rPr lang="es-419" noProof="0" dirty="0"/>
            <a:t>Editar/Evaluar Firmas</a:t>
          </a:r>
        </a:p>
      </dgm:t>
    </dgm:pt>
    <dgm:pt modelId="{37B6C4D4-5A8B-474B-A647-44AE39D21725}" type="parTrans" cxnId="{8C9B9C31-D1E6-AA4D-816D-C7D3A000D632}">
      <dgm:prSet/>
      <dgm:spPr/>
      <dgm:t>
        <a:bodyPr/>
        <a:lstStyle/>
        <a:p>
          <a:endParaRPr lang="en-US"/>
        </a:p>
      </dgm:t>
    </dgm:pt>
    <dgm:pt modelId="{58837D8C-747B-0246-83C1-922BA0752ACF}" type="sibTrans" cxnId="{8C9B9C31-D1E6-AA4D-816D-C7D3A000D632}">
      <dgm:prSet/>
      <dgm:spPr/>
      <dgm:t>
        <a:bodyPr/>
        <a:lstStyle/>
        <a:p>
          <a:endParaRPr lang="en-US" dirty="0"/>
        </a:p>
      </dgm:t>
    </dgm:pt>
    <dgm:pt modelId="{C6473662-FA8D-0244-86D6-ACFFCF659797}">
      <dgm:prSet phldrT="[Text]"/>
      <dgm:spPr/>
      <dgm:t>
        <a:bodyPr/>
        <a:lstStyle/>
        <a:p>
          <a:r>
            <a:rPr lang="es-419" noProof="0" dirty="0"/>
            <a:t>Clasificar la Imagen</a:t>
          </a:r>
        </a:p>
      </dgm:t>
    </dgm:pt>
    <dgm:pt modelId="{082951EA-2E1D-8149-8456-24B0E65F7BA1}" type="parTrans" cxnId="{FE13252C-1972-AF46-B3E2-4A979E45C050}">
      <dgm:prSet/>
      <dgm:spPr/>
      <dgm:t>
        <a:bodyPr/>
        <a:lstStyle/>
        <a:p>
          <a:endParaRPr lang="en-US"/>
        </a:p>
      </dgm:t>
    </dgm:pt>
    <dgm:pt modelId="{1575E436-8038-6447-AD14-1596D3A04295}" type="sibTrans" cxnId="{FE13252C-1972-AF46-B3E2-4A979E45C050}">
      <dgm:prSet/>
      <dgm:spPr/>
      <dgm:t>
        <a:bodyPr/>
        <a:lstStyle/>
        <a:p>
          <a:endParaRPr lang="en-US" dirty="0"/>
        </a:p>
      </dgm:t>
    </dgm:pt>
    <dgm:pt modelId="{CE278148-6C4B-9945-B181-E7111A016B4E}">
      <dgm:prSet/>
      <dgm:spPr/>
      <dgm:t>
        <a:bodyPr/>
        <a:lstStyle/>
        <a:p>
          <a:r>
            <a:rPr lang="es-419" noProof="0" dirty="0"/>
            <a:t>Evaluar la Clasificación</a:t>
          </a:r>
        </a:p>
      </dgm:t>
    </dgm:pt>
    <dgm:pt modelId="{86A160B3-48EF-7846-A81D-D9AC0CB0C757}" type="parTrans" cxnId="{656C3C39-B2E5-4742-9E2D-BFAEF8982BA4}">
      <dgm:prSet/>
      <dgm:spPr/>
      <dgm:t>
        <a:bodyPr/>
        <a:lstStyle/>
        <a:p>
          <a:endParaRPr lang="en-US"/>
        </a:p>
      </dgm:t>
    </dgm:pt>
    <dgm:pt modelId="{4AE32175-7B09-624F-BEC3-0CDB47E1045E}" type="sibTrans" cxnId="{656C3C39-B2E5-4742-9E2D-BFAEF8982BA4}">
      <dgm:prSet/>
      <dgm:spPr/>
      <dgm:t>
        <a:bodyPr/>
        <a:lstStyle/>
        <a:p>
          <a:endParaRPr lang="en-US"/>
        </a:p>
      </dgm:t>
    </dgm:pt>
    <dgm:pt modelId="{8512C111-FCF2-904B-8783-6C052B744095}" type="pres">
      <dgm:prSet presAssocID="{1B376F31-A398-784F-8F1F-C885FDB3F2E7}" presName="linearFlow" presStyleCnt="0">
        <dgm:presLayoutVars>
          <dgm:resizeHandles val="exact"/>
        </dgm:presLayoutVars>
      </dgm:prSet>
      <dgm:spPr/>
    </dgm:pt>
    <dgm:pt modelId="{604F3312-2FFF-6944-8E3A-43A408E2BE20}" type="pres">
      <dgm:prSet presAssocID="{6C0A677F-B78A-4C44-8C78-1625BEA64600}" presName="node" presStyleLbl="node1" presStyleIdx="0" presStyleCnt="4">
        <dgm:presLayoutVars>
          <dgm:bulletEnabled val="1"/>
        </dgm:presLayoutVars>
      </dgm:prSet>
      <dgm:spPr/>
    </dgm:pt>
    <dgm:pt modelId="{56CA6FE9-65A4-B547-9E6E-631B900CD434}" type="pres">
      <dgm:prSet presAssocID="{1F9250AE-E1A3-F74B-BB6D-172E052F40EA}" presName="sibTrans" presStyleLbl="sibTrans2D1" presStyleIdx="0" presStyleCnt="3"/>
      <dgm:spPr/>
    </dgm:pt>
    <dgm:pt modelId="{0B519043-8090-D14C-9B68-4C5A37A972BF}" type="pres">
      <dgm:prSet presAssocID="{1F9250AE-E1A3-F74B-BB6D-172E052F40EA}" presName="connectorText" presStyleLbl="sibTrans2D1" presStyleIdx="0" presStyleCnt="3"/>
      <dgm:spPr/>
    </dgm:pt>
    <dgm:pt modelId="{B3ED2FC2-22F0-E143-83B2-CF8D1BC8612C}" type="pres">
      <dgm:prSet presAssocID="{2FBBD669-E8AB-0F4A-8252-AEAF620E60DD}" presName="node" presStyleLbl="node1" presStyleIdx="1" presStyleCnt="4">
        <dgm:presLayoutVars>
          <dgm:bulletEnabled val="1"/>
        </dgm:presLayoutVars>
      </dgm:prSet>
      <dgm:spPr/>
    </dgm:pt>
    <dgm:pt modelId="{AB274188-E05A-3B4E-8319-2D187540CA3C}" type="pres">
      <dgm:prSet presAssocID="{58837D8C-747B-0246-83C1-922BA0752ACF}" presName="sibTrans" presStyleLbl="sibTrans2D1" presStyleIdx="1" presStyleCnt="3"/>
      <dgm:spPr/>
    </dgm:pt>
    <dgm:pt modelId="{09CB5549-87C1-B54C-BFA5-901E9ADF6092}" type="pres">
      <dgm:prSet presAssocID="{58837D8C-747B-0246-83C1-922BA0752ACF}" presName="connectorText" presStyleLbl="sibTrans2D1" presStyleIdx="1" presStyleCnt="3"/>
      <dgm:spPr/>
    </dgm:pt>
    <dgm:pt modelId="{BE4123B7-CE4D-F343-B498-66110ECF842E}" type="pres">
      <dgm:prSet presAssocID="{C6473662-FA8D-0244-86D6-ACFFCF659797}" presName="node" presStyleLbl="node1" presStyleIdx="2" presStyleCnt="4">
        <dgm:presLayoutVars>
          <dgm:bulletEnabled val="1"/>
        </dgm:presLayoutVars>
      </dgm:prSet>
      <dgm:spPr/>
    </dgm:pt>
    <dgm:pt modelId="{39613287-5CFE-0C40-9BBA-E4DEAC74EE9E}" type="pres">
      <dgm:prSet presAssocID="{1575E436-8038-6447-AD14-1596D3A04295}" presName="sibTrans" presStyleLbl="sibTrans2D1" presStyleIdx="2" presStyleCnt="3"/>
      <dgm:spPr/>
    </dgm:pt>
    <dgm:pt modelId="{522ECE04-542F-314D-AC10-3F1F6A52B04E}" type="pres">
      <dgm:prSet presAssocID="{1575E436-8038-6447-AD14-1596D3A04295}" presName="connectorText" presStyleLbl="sibTrans2D1" presStyleIdx="2" presStyleCnt="3"/>
      <dgm:spPr/>
    </dgm:pt>
    <dgm:pt modelId="{263CD98F-F575-8C4B-B222-304643A35023}" type="pres">
      <dgm:prSet presAssocID="{CE278148-6C4B-9945-B181-E7111A016B4E}" presName="node" presStyleLbl="node1" presStyleIdx="3" presStyleCnt="4">
        <dgm:presLayoutVars>
          <dgm:bulletEnabled val="1"/>
        </dgm:presLayoutVars>
      </dgm:prSet>
      <dgm:spPr/>
    </dgm:pt>
  </dgm:ptLst>
  <dgm:cxnLst>
    <dgm:cxn modelId="{F6391907-2B2A-C64F-9891-B8EEF637D786}" type="presOf" srcId="{6C0A677F-B78A-4C44-8C78-1625BEA64600}" destId="{604F3312-2FFF-6944-8E3A-43A408E2BE20}" srcOrd="0" destOrd="0" presId="urn:microsoft.com/office/officeart/2005/8/layout/process2"/>
    <dgm:cxn modelId="{13E92A0B-BBEA-7E4C-B717-819DE0E47203}" type="presOf" srcId="{1F9250AE-E1A3-F74B-BB6D-172E052F40EA}" destId="{56CA6FE9-65A4-B547-9E6E-631B900CD434}" srcOrd="0" destOrd="0" presId="urn:microsoft.com/office/officeart/2005/8/layout/process2"/>
    <dgm:cxn modelId="{224CA617-CAC2-D349-8851-4D1A3CFC7B7C}" type="presOf" srcId="{1F9250AE-E1A3-F74B-BB6D-172E052F40EA}" destId="{0B519043-8090-D14C-9B68-4C5A37A972BF}" srcOrd="1" destOrd="0" presId="urn:microsoft.com/office/officeart/2005/8/layout/process2"/>
    <dgm:cxn modelId="{96BEFF20-8A65-F149-BAFA-10E142C8F79D}" type="presOf" srcId="{CE278148-6C4B-9945-B181-E7111A016B4E}" destId="{263CD98F-F575-8C4B-B222-304643A35023}" srcOrd="0" destOrd="0" presId="urn:microsoft.com/office/officeart/2005/8/layout/process2"/>
    <dgm:cxn modelId="{6BC1462B-B926-044F-BC33-2E248058EE65}" type="presOf" srcId="{2FBBD669-E8AB-0F4A-8252-AEAF620E60DD}" destId="{B3ED2FC2-22F0-E143-83B2-CF8D1BC8612C}" srcOrd="0" destOrd="0" presId="urn:microsoft.com/office/officeart/2005/8/layout/process2"/>
    <dgm:cxn modelId="{FE13252C-1972-AF46-B3E2-4A979E45C050}" srcId="{1B376F31-A398-784F-8F1F-C885FDB3F2E7}" destId="{C6473662-FA8D-0244-86D6-ACFFCF659797}" srcOrd="2" destOrd="0" parTransId="{082951EA-2E1D-8149-8456-24B0E65F7BA1}" sibTransId="{1575E436-8038-6447-AD14-1596D3A04295}"/>
    <dgm:cxn modelId="{8C9B9C31-D1E6-AA4D-816D-C7D3A000D632}" srcId="{1B376F31-A398-784F-8F1F-C885FDB3F2E7}" destId="{2FBBD669-E8AB-0F4A-8252-AEAF620E60DD}" srcOrd="1" destOrd="0" parTransId="{37B6C4D4-5A8B-474B-A647-44AE39D21725}" sibTransId="{58837D8C-747B-0246-83C1-922BA0752ACF}"/>
    <dgm:cxn modelId="{656C3C39-B2E5-4742-9E2D-BFAEF8982BA4}" srcId="{1B376F31-A398-784F-8F1F-C885FDB3F2E7}" destId="{CE278148-6C4B-9945-B181-E7111A016B4E}" srcOrd="3" destOrd="0" parTransId="{86A160B3-48EF-7846-A81D-D9AC0CB0C757}" sibTransId="{4AE32175-7B09-624F-BEC3-0CDB47E1045E}"/>
    <dgm:cxn modelId="{B4DD1F5C-1869-5B41-9956-031E15EF1B75}" type="presOf" srcId="{1575E436-8038-6447-AD14-1596D3A04295}" destId="{39613287-5CFE-0C40-9BBA-E4DEAC74EE9E}" srcOrd="0" destOrd="0" presId="urn:microsoft.com/office/officeart/2005/8/layout/process2"/>
    <dgm:cxn modelId="{9B828B91-4C17-2142-AEC7-922B2FC59D2C}" type="presOf" srcId="{1B376F31-A398-784F-8F1F-C885FDB3F2E7}" destId="{8512C111-FCF2-904B-8783-6C052B744095}" srcOrd="0" destOrd="0" presId="urn:microsoft.com/office/officeart/2005/8/layout/process2"/>
    <dgm:cxn modelId="{982C97B4-D585-5B4F-89B6-0DB38E5EA731}" type="presOf" srcId="{1575E436-8038-6447-AD14-1596D3A04295}" destId="{522ECE04-542F-314D-AC10-3F1F6A52B04E}" srcOrd="1" destOrd="0" presId="urn:microsoft.com/office/officeart/2005/8/layout/process2"/>
    <dgm:cxn modelId="{D0E32ED5-E301-FD45-9C0F-A69B256076A1}" srcId="{1B376F31-A398-784F-8F1F-C885FDB3F2E7}" destId="{6C0A677F-B78A-4C44-8C78-1625BEA64600}" srcOrd="0" destOrd="0" parTransId="{4FFCD7E5-8586-7C4B-B6D7-E7D3A94787BA}" sibTransId="{1F9250AE-E1A3-F74B-BB6D-172E052F40EA}"/>
    <dgm:cxn modelId="{D5065BE4-E40B-E24E-8A71-2E5B98EEAFD0}" type="presOf" srcId="{58837D8C-747B-0246-83C1-922BA0752ACF}" destId="{09CB5549-87C1-B54C-BFA5-901E9ADF6092}" srcOrd="1" destOrd="0" presId="urn:microsoft.com/office/officeart/2005/8/layout/process2"/>
    <dgm:cxn modelId="{888968F1-145F-6F4A-B25A-E9C161C484B8}" type="presOf" srcId="{58837D8C-747B-0246-83C1-922BA0752ACF}" destId="{AB274188-E05A-3B4E-8319-2D187540CA3C}" srcOrd="0" destOrd="0" presId="urn:microsoft.com/office/officeart/2005/8/layout/process2"/>
    <dgm:cxn modelId="{396515F7-C6EA-184D-ADF7-1B4C8DBA34E4}" type="presOf" srcId="{C6473662-FA8D-0244-86D6-ACFFCF659797}" destId="{BE4123B7-CE4D-F343-B498-66110ECF842E}" srcOrd="0" destOrd="0" presId="urn:microsoft.com/office/officeart/2005/8/layout/process2"/>
    <dgm:cxn modelId="{88E798FC-4614-0148-A25A-7FE0CB602B38}" type="presParOf" srcId="{8512C111-FCF2-904B-8783-6C052B744095}" destId="{604F3312-2FFF-6944-8E3A-43A408E2BE20}" srcOrd="0" destOrd="0" presId="urn:microsoft.com/office/officeart/2005/8/layout/process2"/>
    <dgm:cxn modelId="{9B324ACD-5427-624D-AFF5-51AA8FC13F12}" type="presParOf" srcId="{8512C111-FCF2-904B-8783-6C052B744095}" destId="{56CA6FE9-65A4-B547-9E6E-631B900CD434}" srcOrd="1" destOrd="0" presId="urn:microsoft.com/office/officeart/2005/8/layout/process2"/>
    <dgm:cxn modelId="{B780B6AF-D049-8E4B-A84A-6163F6E83983}" type="presParOf" srcId="{56CA6FE9-65A4-B547-9E6E-631B900CD434}" destId="{0B519043-8090-D14C-9B68-4C5A37A972BF}" srcOrd="0" destOrd="0" presId="urn:microsoft.com/office/officeart/2005/8/layout/process2"/>
    <dgm:cxn modelId="{F76E835D-B4EF-E044-90BE-C438DBFCA518}" type="presParOf" srcId="{8512C111-FCF2-904B-8783-6C052B744095}" destId="{B3ED2FC2-22F0-E143-83B2-CF8D1BC8612C}" srcOrd="2" destOrd="0" presId="urn:microsoft.com/office/officeart/2005/8/layout/process2"/>
    <dgm:cxn modelId="{89703CC0-E4D7-3F42-8619-8F2332E03B81}" type="presParOf" srcId="{8512C111-FCF2-904B-8783-6C052B744095}" destId="{AB274188-E05A-3B4E-8319-2D187540CA3C}" srcOrd="3" destOrd="0" presId="urn:microsoft.com/office/officeart/2005/8/layout/process2"/>
    <dgm:cxn modelId="{A26172D3-AE46-194A-9B41-25130787C170}" type="presParOf" srcId="{AB274188-E05A-3B4E-8319-2D187540CA3C}" destId="{09CB5549-87C1-B54C-BFA5-901E9ADF6092}" srcOrd="0" destOrd="0" presId="urn:microsoft.com/office/officeart/2005/8/layout/process2"/>
    <dgm:cxn modelId="{0B99CB61-93A5-984B-8ACA-4988A344143E}" type="presParOf" srcId="{8512C111-FCF2-904B-8783-6C052B744095}" destId="{BE4123B7-CE4D-F343-B498-66110ECF842E}" srcOrd="4" destOrd="0" presId="urn:microsoft.com/office/officeart/2005/8/layout/process2"/>
    <dgm:cxn modelId="{2822A3AF-FAE7-D14B-9172-6C98C738630E}" type="presParOf" srcId="{8512C111-FCF2-904B-8783-6C052B744095}" destId="{39613287-5CFE-0C40-9BBA-E4DEAC74EE9E}" srcOrd="5" destOrd="0" presId="urn:microsoft.com/office/officeart/2005/8/layout/process2"/>
    <dgm:cxn modelId="{5116BA76-6B28-EC41-8569-1C00420E1D4E}" type="presParOf" srcId="{39613287-5CFE-0C40-9BBA-E4DEAC74EE9E}" destId="{522ECE04-542F-314D-AC10-3F1F6A52B04E}" srcOrd="0" destOrd="0" presId="urn:microsoft.com/office/officeart/2005/8/layout/process2"/>
    <dgm:cxn modelId="{955718E6-20D7-D048-9189-AF3AC26D87BB}" type="presParOf" srcId="{8512C111-FCF2-904B-8783-6C052B744095}" destId="{263CD98F-F575-8C4B-B222-304643A3502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76F31-A398-784F-8F1F-C885FDB3F2E7}" type="doc">
      <dgm:prSet loTypeId="urn:microsoft.com/office/officeart/2005/8/layout/process2" loCatId="" qsTypeId="urn:microsoft.com/office/officeart/2005/8/quickstyle/simple2" qsCatId="simple" csTypeId="urn:microsoft.com/office/officeart/2005/8/colors/accent1_2" csCatId="accent1" phldr="1"/>
      <dgm:spPr/>
    </dgm:pt>
    <dgm:pt modelId="{6C0A677F-B78A-4C44-8C78-1625BEA64600}">
      <dgm:prSet phldrT="[Text]"/>
      <dgm:spPr/>
      <dgm:t>
        <a:bodyPr/>
        <a:lstStyle/>
        <a:p>
          <a:r>
            <a:rPr lang="es-419" noProof="0" dirty="0" err="1"/>
            <a:t>Ejec</a:t>
          </a:r>
          <a:r>
            <a:rPr lang="es-419" noProof="0" dirty="0"/>
            <a:t>. Algoritmo de Clasificación</a:t>
          </a:r>
        </a:p>
      </dgm:t>
    </dgm:pt>
    <dgm:pt modelId="{4FFCD7E5-8586-7C4B-B6D7-E7D3A94787BA}" type="parTrans" cxnId="{D0E32ED5-E301-FD45-9C0F-A69B256076A1}">
      <dgm:prSet/>
      <dgm:spPr/>
      <dgm:t>
        <a:bodyPr/>
        <a:lstStyle/>
        <a:p>
          <a:endParaRPr lang="en-US"/>
        </a:p>
      </dgm:t>
    </dgm:pt>
    <dgm:pt modelId="{1F9250AE-E1A3-F74B-BB6D-172E052F40EA}" type="sibTrans" cxnId="{D0E32ED5-E301-FD45-9C0F-A69B256076A1}">
      <dgm:prSet/>
      <dgm:spPr/>
      <dgm:t>
        <a:bodyPr/>
        <a:lstStyle/>
        <a:p>
          <a:endParaRPr lang="en-US" dirty="0"/>
        </a:p>
      </dgm:t>
    </dgm:pt>
    <dgm:pt modelId="{2FBBD669-E8AB-0F4A-8252-AEAF620E60DD}">
      <dgm:prSet phldrT="[Text]"/>
      <dgm:spPr/>
      <dgm:t>
        <a:bodyPr/>
        <a:lstStyle/>
        <a:p>
          <a:r>
            <a:rPr lang="es-419" noProof="0" dirty="0"/>
            <a:t>Identificar Clases</a:t>
          </a:r>
        </a:p>
      </dgm:t>
    </dgm:pt>
    <dgm:pt modelId="{37B6C4D4-5A8B-474B-A647-44AE39D21725}" type="parTrans" cxnId="{8C9B9C31-D1E6-AA4D-816D-C7D3A000D632}">
      <dgm:prSet/>
      <dgm:spPr/>
      <dgm:t>
        <a:bodyPr/>
        <a:lstStyle/>
        <a:p>
          <a:endParaRPr lang="en-US"/>
        </a:p>
      </dgm:t>
    </dgm:pt>
    <dgm:pt modelId="{58837D8C-747B-0246-83C1-922BA0752ACF}" type="sibTrans" cxnId="{8C9B9C31-D1E6-AA4D-816D-C7D3A000D632}">
      <dgm:prSet/>
      <dgm:spPr/>
      <dgm:t>
        <a:bodyPr/>
        <a:lstStyle/>
        <a:p>
          <a:endParaRPr lang="en-US" dirty="0"/>
        </a:p>
      </dgm:t>
    </dgm:pt>
    <dgm:pt modelId="{C6473662-FA8D-0244-86D6-ACFFCF659797}">
      <dgm:prSet phldrT="[Text]"/>
      <dgm:spPr/>
      <dgm:t>
        <a:bodyPr/>
        <a:lstStyle/>
        <a:p>
          <a:r>
            <a:rPr lang="es-419" noProof="0" dirty="0"/>
            <a:t>Editar/Evaluar Firmas</a:t>
          </a:r>
        </a:p>
      </dgm:t>
    </dgm:pt>
    <dgm:pt modelId="{082951EA-2E1D-8149-8456-24B0E65F7BA1}" type="parTrans" cxnId="{FE13252C-1972-AF46-B3E2-4A979E45C050}">
      <dgm:prSet/>
      <dgm:spPr/>
      <dgm:t>
        <a:bodyPr/>
        <a:lstStyle/>
        <a:p>
          <a:endParaRPr lang="en-US"/>
        </a:p>
      </dgm:t>
    </dgm:pt>
    <dgm:pt modelId="{1575E436-8038-6447-AD14-1596D3A04295}" type="sibTrans" cxnId="{FE13252C-1972-AF46-B3E2-4A979E45C050}">
      <dgm:prSet/>
      <dgm:spPr/>
      <dgm:t>
        <a:bodyPr/>
        <a:lstStyle/>
        <a:p>
          <a:endParaRPr lang="en-US" dirty="0"/>
        </a:p>
      </dgm:t>
    </dgm:pt>
    <dgm:pt modelId="{CE278148-6C4B-9945-B181-E7111A016B4E}">
      <dgm:prSet/>
      <dgm:spPr/>
      <dgm:t>
        <a:bodyPr/>
        <a:lstStyle/>
        <a:p>
          <a:r>
            <a:rPr lang="es-419" noProof="0" dirty="0"/>
            <a:t>Evaluar la Clasificación</a:t>
          </a:r>
        </a:p>
      </dgm:t>
    </dgm:pt>
    <dgm:pt modelId="{86A160B3-48EF-7846-A81D-D9AC0CB0C757}" type="parTrans" cxnId="{656C3C39-B2E5-4742-9E2D-BFAEF8982BA4}">
      <dgm:prSet/>
      <dgm:spPr/>
      <dgm:t>
        <a:bodyPr/>
        <a:lstStyle/>
        <a:p>
          <a:endParaRPr lang="en-US"/>
        </a:p>
      </dgm:t>
    </dgm:pt>
    <dgm:pt modelId="{4AE32175-7B09-624F-BEC3-0CDB47E1045E}" type="sibTrans" cxnId="{656C3C39-B2E5-4742-9E2D-BFAEF8982BA4}">
      <dgm:prSet/>
      <dgm:spPr/>
      <dgm:t>
        <a:bodyPr/>
        <a:lstStyle/>
        <a:p>
          <a:endParaRPr lang="en-US"/>
        </a:p>
      </dgm:t>
    </dgm:pt>
    <dgm:pt modelId="{8512C111-FCF2-904B-8783-6C052B744095}" type="pres">
      <dgm:prSet presAssocID="{1B376F31-A398-784F-8F1F-C885FDB3F2E7}" presName="linearFlow" presStyleCnt="0">
        <dgm:presLayoutVars>
          <dgm:resizeHandles val="exact"/>
        </dgm:presLayoutVars>
      </dgm:prSet>
      <dgm:spPr/>
    </dgm:pt>
    <dgm:pt modelId="{604F3312-2FFF-6944-8E3A-43A408E2BE20}" type="pres">
      <dgm:prSet presAssocID="{6C0A677F-B78A-4C44-8C78-1625BEA64600}" presName="node" presStyleLbl="node1" presStyleIdx="0" presStyleCnt="4">
        <dgm:presLayoutVars>
          <dgm:bulletEnabled val="1"/>
        </dgm:presLayoutVars>
      </dgm:prSet>
      <dgm:spPr/>
    </dgm:pt>
    <dgm:pt modelId="{56CA6FE9-65A4-B547-9E6E-631B900CD434}" type="pres">
      <dgm:prSet presAssocID="{1F9250AE-E1A3-F74B-BB6D-172E052F40EA}" presName="sibTrans" presStyleLbl="sibTrans2D1" presStyleIdx="0" presStyleCnt="3"/>
      <dgm:spPr/>
    </dgm:pt>
    <dgm:pt modelId="{0B519043-8090-D14C-9B68-4C5A37A972BF}" type="pres">
      <dgm:prSet presAssocID="{1F9250AE-E1A3-F74B-BB6D-172E052F40EA}" presName="connectorText" presStyleLbl="sibTrans2D1" presStyleIdx="0" presStyleCnt="3"/>
      <dgm:spPr/>
    </dgm:pt>
    <dgm:pt modelId="{B3ED2FC2-22F0-E143-83B2-CF8D1BC8612C}" type="pres">
      <dgm:prSet presAssocID="{2FBBD669-E8AB-0F4A-8252-AEAF620E60DD}" presName="node" presStyleLbl="node1" presStyleIdx="1" presStyleCnt="4">
        <dgm:presLayoutVars>
          <dgm:bulletEnabled val="1"/>
        </dgm:presLayoutVars>
      </dgm:prSet>
      <dgm:spPr/>
    </dgm:pt>
    <dgm:pt modelId="{AB274188-E05A-3B4E-8319-2D187540CA3C}" type="pres">
      <dgm:prSet presAssocID="{58837D8C-747B-0246-83C1-922BA0752ACF}" presName="sibTrans" presStyleLbl="sibTrans2D1" presStyleIdx="1" presStyleCnt="3"/>
      <dgm:spPr/>
    </dgm:pt>
    <dgm:pt modelId="{09CB5549-87C1-B54C-BFA5-901E9ADF6092}" type="pres">
      <dgm:prSet presAssocID="{58837D8C-747B-0246-83C1-922BA0752ACF}" presName="connectorText" presStyleLbl="sibTrans2D1" presStyleIdx="1" presStyleCnt="3"/>
      <dgm:spPr/>
    </dgm:pt>
    <dgm:pt modelId="{BE4123B7-CE4D-F343-B498-66110ECF842E}" type="pres">
      <dgm:prSet presAssocID="{C6473662-FA8D-0244-86D6-ACFFCF659797}" presName="node" presStyleLbl="node1" presStyleIdx="2" presStyleCnt="4">
        <dgm:presLayoutVars>
          <dgm:bulletEnabled val="1"/>
        </dgm:presLayoutVars>
      </dgm:prSet>
      <dgm:spPr/>
    </dgm:pt>
    <dgm:pt modelId="{39613287-5CFE-0C40-9BBA-E4DEAC74EE9E}" type="pres">
      <dgm:prSet presAssocID="{1575E436-8038-6447-AD14-1596D3A04295}" presName="sibTrans" presStyleLbl="sibTrans2D1" presStyleIdx="2" presStyleCnt="3"/>
      <dgm:spPr/>
    </dgm:pt>
    <dgm:pt modelId="{522ECE04-542F-314D-AC10-3F1F6A52B04E}" type="pres">
      <dgm:prSet presAssocID="{1575E436-8038-6447-AD14-1596D3A04295}" presName="connectorText" presStyleLbl="sibTrans2D1" presStyleIdx="2" presStyleCnt="3"/>
      <dgm:spPr/>
    </dgm:pt>
    <dgm:pt modelId="{263CD98F-F575-8C4B-B222-304643A35023}" type="pres">
      <dgm:prSet presAssocID="{CE278148-6C4B-9945-B181-E7111A016B4E}" presName="node" presStyleLbl="node1" presStyleIdx="3" presStyleCnt="4">
        <dgm:presLayoutVars>
          <dgm:bulletEnabled val="1"/>
        </dgm:presLayoutVars>
      </dgm:prSet>
      <dgm:spPr/>
    </dgm:pt>
  </dgm:ptLst>
  <dgm:cxnLst>
    <dgm:cxn modelId="{D9163820-33A9-9440-A664-DF4EA3850E4E}" type="presOf" srcId="{1F9250AE-E1A3-F74B-BB6D-172E052F40EA}" destId="{0B519043-8090-D14C-9B68-4C5A37A972BF}" srcOrd="1" destOrd="0" presId="urn:microsoft.com/office/officeart/2005/8/layout/process2"/>
    <dgm:cxn modelId="{FE13252C-1972-AF46-B3E2-4A979E45C050}" srcId="{1B376F31-A398-784F-8F1F-C885FDB3F2E7}" destId="{C6473662-FA8D-0244-86D6-ACFFCF659797}" srcOrd="2" destOrd="0" parTransId="{082951EA-2E1D-8149-8456-24B0E65F7BA1}" sibTransId="{1575E436-8038-6447-AD14-1596D3A04295}"/>
    <dgm:cxn modelId="{360DB92F-BEFA-D74E-B5F7-CF116170D4BF}" type="presOf" srcId="{1575E436-8038-6447-AD14-1596D3A04295}" destId="{522ECE04-542F-314D-AC10-3F1F6A52B04E}" srcOrd="1" destOrd="0" presId="urn:microsoft.com/office/officeart/2005/8/layout/process2"/>
    <dgm:cxn modelId="{8C9B9C31-D1E6-AA4D-816D-C7D3A000D632}" srcId="{1B376F31-A398-784F-8F1F-C885FDB3F2E7}" destId="{2FBBD669-E8AB-0F4A-8252-AEAF620E60DD}" srcOrd="1" destOrd="0" parTransId="{37B6C4D4-5A8B-474B-A647-44AE39D21725}" sibTransId="{58837D8C-747B-0246-83C1-922BA0752ACF}"/>
    <dgm:cxn modelId="{656C3C39-B2E5-4742-9E2D-BFAEF8982BA4}" srcId="{1B376F31-A398-784F-8F1F-C885FDB3F2E7}" destId="{CE278148-6C4B-9945-B181-E7111A016B4E}" srcOrd="3" destOrd="0" parTransId="{86A160B3-48EF-7846-A81D-D9AC0CB0C757}" sibTransId="{4AE32175-7B09-624F-BEC3-0CDB47E1045E}"/>
    <dgm:cxn modelId="{DFCF6E44-E372-C24F-8D1C-4E557E1EC91C}" type="presOf" srcId="{1B376F31-A398-784F-8F1F-C885FDB3F2E7}" destId="{8512C111-FCF2-904B-8783-6C052B744095}" srcOrd="0" destOrd="0" presId="urn:microsoft.com/office/officeart/2005/8/layout/process2"/>
    <dgm:cxn modelId="{4391F659-0053-0348-BE68-9F5ED123CC75}" type="presOf" srcId="{58837D8C-747B-0246-83C1-922BA0752ACF}" destId="{AB274188-E05A-3B4E-8319-2D187540CA3C}" srcOrd="0" destOrd="0" presId="urn:microsoft.com/office/officeart/2005/8/layout/process2"/>
    <dgm:cxn modelId="{23A3189C-1D6D-C04A-A4B6-2FEF87E48924}" type="presOf" srcId="{1F9250AE-E1A3-F74B-BB6D-172E052F40EA}" destId="{56CA6FE9-65A4-B547-9E6E-631B900CD434}" srcOrd="0" destOrd="0" presId="urn:microsoft.com/office/officeart/2005/8/layout/process2"/>
    <dgm:cxn modelId="{12D190AE-EB77-3240-8612-D9BF2368E280}" type="presOf" srcId="{CE278148-6C4B-9945-B181-E7111A016B4E}" destId="{263CD98F-F575-8C4B-B222-304643A35023}" srcOrd="0" destOrd="0" presId="urn:microsoft.com/office/officeart/2005/8/layout/process2"/>
    <dgm:cxn modelId="{AB6953AF-BC96-CE47-AB52-955F0E5CCE1E}" type="presOf" srcId="{6C0A677F-B78A-4C44-8C78-1625BEA64600}" destId="{604F3312-2FFF-6944-8E3A-43A408E2BE20}" srcOrd="0" destOrd="0" presId="urn:microsoft.com/office/officeart/2005/8/layout/process2"/>
    <dgm:cxn modelId="{9BE150BA-67A6-EA43-87FB-C3AD273B37C6}" type="presOf" srcId="{C6473662-FA8D-0244-86D6-ACFFCF659797}" destId="{BE4123B7-CE4D-F343-B498-66110ECF842E}" srcOrd="0" destOrd="0" presId="urn:microsoft.com/office/officeart/2005/8/layout/process2"/>
    <dgm:cxn modelId="{587E7FD0-6632-5A49-86F2-236735B051AB}" type="presOf" srcId="{1575E436-8038-6447-AD14-1596D3A04295}" destId="{39613287-5CFE-0C40-9BBA-E4DEAC74EE9E}" srcOrd="0" destOrd="0" presId="urn:microsoft.com/office/officeart/2005/8/layout/process2"/>
    <dgm:cxn modelId="{D0E32ED5-E301-FD45-9C0F-A69B256076A1}" srcId="{1B376F31-A398-784F-8F1F-C885FDB3F2E7}" destId="{6C0A677F-B78A-4C44-8C78-1625BEA64600}" srcOrd="0" destOrd="0" parTransId="{4FFCD7E5-8586-7C4B-B6D7-E7D3A94787BA}" sibTransId="{1F9250AE-E1A3-F74B-BB6D-172E052F40EA}"/>
    <dgm:cxn modelId="{0209F4E4-8D46-1642-9D01-2E2713B271E5}" type="presOf" srcId="{2FBBD669-E8AB-0F4A-8252-AEAF620E60DD}" destId="{B3ED2FC2-22F0-E143-83B2-CF8D1BC8612C}" srcOrd="0" destOrd="0" presId="urn:microsoft.com/office/officeart/2005/8/layout/process2"/>
    <dgm:cxn modelId="{94212AF7-DA71-D14F-99BB-3B3E8D0873EB}" type="presOf" srcId="{58837D8C-747B-0246-83C1-922BA0752ACF}" destId="{09CB5549-87C1-B54C-BFA5-901E9ADF6092}" srcOrd="1" destOrd="0" presId="urn:microsoft.com/office/officeart/2005/8/layout/process2"/>
    <dgm:cxn modelId="{5CDE031B-4F98-1540-8B28-A68161A7F559}" type="presParOf" srcId="{8512C111-FCF2-904B-8783-6C052B744095}" destId="{604F3312-2FFF-6944-8E3A-43A408E2BE20}" srcOrd="0" destOrd="0" presId="urn:microsoft.com/office/officeart/2005/8/layout/process2"/>
    <dgm:cxn modelId="{F1151356-347B-9145-B531-8964596DD724}" type="presParOf" srcId="{8512C111-FCF2-904B-8783-6C052B744095}" destId="{56CA6FE9-65A4-B547-9E6E-631B900CD434}" srcOrd="1" destOrd="0" presId="urn:microsoft.com/office/officeart/2005/8/layout/process2"/>
    <dgm:cxn modelId="{5D447EA1-78DB-1B4F-A34E-F2A73B7E9F9C}" type="presParOf" srcId="{56CA6FE9-65A4-B547-9E6E-631B900CD434}" destId="{0B519043-8090-D14C-9B68-4C5A37A972BF}" srcOrd="0" destOrd="0" presId="urn:microsoft.com/office/officeart/2005/8/layout/process2"/>
    <dgm:cxn modelId="{00B022CD-91BF-1F4B-B0E2-90B0AC83DE16}" type="presParOf" srcId="{8512C111-FCF2-904B-8783-6C052B744095}" destId="{B3ED2FC2-22F0-E143-83B2-CF8D1BC8612C}" srcOrd="2" destOrd="0" presId="urn:microsoft.com/office/officeart/2005/8/layout/process2"/>
    <dgm:cxn modelId="{8B935739-A65F-B140-B828-C3A93C5C8D36}" type="presParOf" srcId="{8512C111-FCF2-904B-8783-6C052B744095}" destId="{AB274188-E05A-3B4E-8319-2D187540CA3C}" srcOrd="3" destOrd="0" presId="urn:microsoft.com/office/officeart/2005/8/layout/process2"/>
    <dgm:cxn modelId="{355B2248-FA11-2B43-A2FA-CCAF328775C2}" type="presParOf" srcId="{AB274188-E05A-3B4E-8319-2D187540CA3C}" destId="{09CB5549-87C1-B54C-BFA5-901E9ADF6092}" srcOrd="0" destOrd="0" presId="urn:microsoft.com/office/officeart/2005/8/layout/process2"/>
    <dgm:cxn modelId="{23BBBB14-2833-5D45-8B97-FCE6AEFA577E}" type="presParOf" srcId="{8512C111-FCF2-904B-8783-6C052B744095}" destId="{BE4123B7-CE4D-F343-B498-66110ECF842E}" srcOrd="4" destOrd="0" presId="urn:microsoft.com/office/officeart/2005/8/layout/process2"/>
    <dgm:cxn modelId="{9AD6B7F4-88B9-664C-9AFE-F26CFC9361C4}" type="presParOf" srcId="{8512C111-FCF2-904B-8783-6C052B744095}" destId="{39613287-5CFE-0C40-9BBA-E4DEAC74EE9E}" srcOrd="5" destOrd="0" presId="urn:microsoft.com/office/officeart/2005/8/layout/process2"/>
    <dgm:cxn modelId="{1023C463-9C0D-824A-8052-B59AD9FF1AC4}" type="presParOf" srcId="{39613287-5CFE-0C40-9BBA-E4DEAC74EE9E}" destId="{522ECE04-542F-314D-AC10-3F1F6A52B04E}" srcOrd="0" destOrd="0" presId="urn:microsoft.com/office/officeart/2005/8/layout/process2"/>
    <dgm:cxn modelId="{576F1CEB-CAF7-DB49-BD16-9F72D0E8ACE3}" type="presParOf" srcId="{8512C111-FCF2-904B-8783-6C052B744095}" destId="{263CD98F-F575-8C4B-B222-304643A35023}"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F3312-2FFF-6944-8E3A-43A408E2BE20}">
      <dsp:nvSpPr>
        <dsp:cNvPr id="0" name=""/>
        <dsp:cNvSpPr/>
      </dsp:nvSpPr>
      <dsp:spPr>
        <a:xfrm>
          <a:off x="1821688" y="2089"/>
          <a:ext cx="1933511"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419" sz="1800" kern="1200" noProof="0" dirty="0" err="1"/>
            <a:t>Selecc</a:t>
          </a:r>
          <a:r>
            <a:rPr lang="es-419" sz="1800" kern="1200" noProof="0" dirty="0"/>
            <a:t>. Áreas de </a:t>
          </a:r>
        </a:p>
        <a:p>
          <a:pPr marL="0" lvl="0" indent="0" algn="ctr" defTabSz="800100">
            <a:lnSpc>
              <a:spcPct val="90000"/>
            </a:lnSpc>
            <a:spcBef>
              <a:spcPct val="0"/>
            </a:spcBef>
            <a:spcAft>
              <a:spcPct val="35000"/>
            </a:spcAft>
            <a:buNone/>
          </a:pPr>
          <a:r>
            <a:rPr lang="es-419" sz="1800" kern="1200" noProof="0" dirty="0"/>
            <a:t>Entrenamiento</a:t>
          </a:r>
        </a:p>
      </dsp:txBody>
      <dsp:txXfrm>
        <a:off x="1844454" y="24855"/>
        <a:ext cx="1887979" cy="731759"/>
      </dsp:txXfrm>
    </dsp:sp>
    <dsp:sp modelId="{56CA6FE9-65A4-B547-9E6E-631B900CD434}">
      <dsp:nvSpPr>
        <dsp:cNvPr id="0" name=""/>
        <dsp:cNvSpPr/>
      </dsp:nvSpPr>
      <dsp:spPr>
        <a:xfrm rot="5400000">
          <a:off x="2642701" y="798812"/>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827960"/>
        <a:ext cx="209868" cy="204039"/>
      </dsp:txXfrm>
    </dsp:sp>
    <dsp:sp modelId="{B3ED2FC2-22F0-E143-83B2-CF8D1BC8612C}">
      <dsp:nvSpPr>
        <dsp:cNvPr id="0" name=""/>
        <dsp:cNvSpPr/>
      </dsp:nvSpPr>
      <dsp:spPr>
        <a:xfrm>
          <a:off x="1821688" y="1168026"/>
          <a:ext cx="1933511"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419" sz="1800" kern="1200" noProof="0" dirty="0"/>
            <a:t>Editar/Evaluar Firmas</a:t>
          </a:r>
        </a:p>
      </dsp:txBody>
      <dsp:txXfrm>
        <a:off x="1844454" y="1190792"/>
        <a:ext cx="1887979" cy="731759"/>
      </dsp:txXfrm>
    </dsp:sp>
    <dsp:sp modelId="{AB274188-E05A-3B4E-8319-2D187540CA3C}">
      <dsp:nvSpPr>
        <dsp:cNvPr id="0" name=""/>
        <dsp:cNvSpPr/>
      </dsp:nvSpPr>
      <dsp:spPr>
        <a:xfrm rot="5400000">
          <a:off x="2642701" y="1964749"/>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1993897"/>
        <a:ext cx="209868" cy="204039"/>
      </dsp:txXfrm>
    </dsp:sp>
    <dsp:sp modelId="{BE4123B7-CE4D-F343-B498-66110ECF842E}">
      <dsp:nvSpPr>
        <dsp:cNvPr id="0" name=""/>
        <dsp:cNvSpPr/>
      </dsp:nvSpPr>
      <dsp:spPr>
        <a:xfrm>
          <a:off x="1821688" y="2333962"/>
          <a:ext cx="1933511"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419" sz="1800" kern="1200" noProof="0" dirty="0"/>
            <a:t>Clasificar la Imagen</a:t>
          </a:r>
        </a:p>
      </dsp:txBody>
      <dsp:txXfrm>
        <a:off x="1844454" y="2356728"/>
        <a:ext cx="1887979" cy="731759"/>
      </dsp:txXfrm>
    </dsp:sp>
    <dsp:sp modelId="{39613287-5CFE-0C40-9BBA-E4DEAC74EE9E}">
      <dsp:nvSpPr>
        <dsp:cNvPr id="0" name=""/>
        <dsp:cNvSpPr/>
      </dsp:nvSpPr>
      <dsp:spPr>
        <a:xfrm rot="5400000">
          <a:off x="2642701" y="3130686"/>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3159834"/>
        <a:ext cx="209868" cy="204039"/>
      </dsp:txXfrm>
    </dsp:sp>
    <dsp:sp modelId="{263CD98F-F575-8C4B-B222-304643A35023}">
      <dsp:nvSpPr>
        <dsp:cNvPr id="0" name=""/>
        <dsp:cNvSpPr/>
      </dsp:nvSpPr>
      <dsp:spPr>
        <a:xfrm>
          <a:off x="1821688" y="3499899"/>
          <a:ext cx="1933511"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419" sz="1800" kern="1200" noProof="0" dirty="0"/>
            <a:t>Evaluar la Clasificación</a:t>
          </a:r>
        </a:p>
      </dsp:txBody>
      <dsp:txXfrm>
        <a:off x="1844454" y="3522665"/>
        <a:ext cx="1887979" cy="731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F3312-2FFF-6944-8E3A-43A408E2BE20}">
      <dsp:nvSpPr>
        <dsp:cNvPr id="0" name=""/>
        <dsp:cNvSpPr/>
      </dsp:nvSpPr>
      <dsp:spPr>
        <a:xfrm>
          <a:off x="1875126" y="2089"/>
          <a:ext cx="1826634"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419" sz="1800" kern="1200" noProof="0" dirty="0" err="1"/>
            <a:t>Ejec</a:t>
          </a:r>
          <a:r>
            <a:rPr lang="es-419" sz="1800" kern="1200" noProof="0" dirty="0"/>
            <a:t>. Algoritmo de Clasificación</a:t>
          </a:r>
        </a:p>
      </dsp:txBody>
      <dsp:txXfrm>
        <a:off x="1897892" y="24855"/>
        <a:ext cx="1781102" cy="731759"/>
      </dsp:txXfrm>
    </dsp:sp>
    <dsp:sp modelId="{56CA6FE9-65A4-B547-9E6E-631B900CD434}">
      <dsp:nvSpPr>
        <dsp:cNvPr id="0" name=""/>
        <dsp:cNvSpPr/>
      </dsp:nvSpPr>
      <dsp:spPr>
        <a:xfrm rot="5400000">
          <a:off x="2642701" y="798812"/>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827960"/>
        <a:ext cx="209868" cy="204039"/>
      </dsp:txXfrm>
    </dsp:sp>
    <dsp:sp modelId="{B3ED2FC2-22F0-E143-83B2-CF8D1BC8612C}">
      <dsp:nvSpPr>
        <dsp:cNvPr id="0" name=""/>
        <dsp:cNvSpPr/>
      </dsp:nvSpPr>
      <dsp:spPr>
        <a:xfrm>
          <a:off x="1875126" y="1168026"/>
          <a:ext cx="1826634"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419" sz="1800" kern="1200" noProof="0" dirty="0"/>
            <a:t>Identificar Clases</a:t>
          </a:r>
        </a:p>
      </dsp:txBody>
      <dsp:txXfrm>
        <a:off x="1897892" y="1190792"/>
        <a:ext cx="1781102" cy="731759"/>
      </dsp:txXfrm>
    </dsp:sp>
    <dsp:sp modelId="{AB274188-E05A-3B4E-8319-2D187540CA3C}">
      <dsp:nvSpPr>
        <dsp:cNvPr id="0" name=""/>
        <dsp:cNvSpPr/>
      </dsp:nvSpPr>
      <dsp:spPr>
        <a:xfrm rot="5400000">
          <a:off x="2642701" y="1964749"/>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1993897"/>
        <a:ext cx="209868" cy="204039"/>
      </dsp:txXfrm>
    </dsp:sp>
    <dsp:sp modelId="{BE4123B7-CE4D-F343-B498-66110ECF842E}">
      <dsp:nvSpPr>
        <dsp:cNvPr id="0" name=""/>
        <dsp:cNvSpPr/>
      </dsp:nvSpPr>
      <dsp:spPr>
        <a:xfrm>
          <a:off x="1875126" y="2333962"/>
          <a:ext cx="1826634"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419" sz="1800" kern="1200" noProof="0" dirty="0"/>
            <a:t>Editar/Evaluar Firmas</a:t>
          </a:r>
        </a:p>
      </dsp:txBody>
      <dsp:txXfrm>
        <a:off x="1897892" y="2356728"/>
        <a:ext cx="1781102" cy="731759"/>
      </dsp:txXfrm>
    </dsp:sp>
    <dsp:sp modelId="{39613287-5CFE-0C40-9BBA-E4DEAC74EE9E}">
      <dsp:nvSpPr>
        <dsp:cNvPr id="0" name=""/>
        <dsp:cNvSpPr/>
      </dsp:nvSpPr>
      <dsp:spPr>
        <a:xfrm rot="5400000">
          <a:off x="2642701" y="3130686"/>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3159834"/>
        <a:ext cx="209868" cy="204039"/>
      </dsp:txXfrm>
    </dsp:sp>
    <dsp:sp modelId="{263CD98F-F575-8C4B-B222-304643A35023}">
      <dsp:nvSpPr>
        <dsp:cNvPr id="0" name=""/>
        <dsp:cNvSpPr/>
      </dsp:nvSpPr>
      <dsp:spPr>
        <a:xfrm>
          <a:off x="1875126" y="3499899"/>
          <a:ext cx="1826634"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419" sz="1800" kern="1200" noProof="0" dirty="0"/>
            <a:t>Evaluar la Clasificación</a:t>
          </a:r>
        </a:p>
      </dsp:txBody>
      <dsp:txXfrm>
        <a:off x="1897892" y="3522665"/>
        <a:ext cx="1781102" cy="7317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27ACBF-06AA-49B5-8F05-9F6AB20EF0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B3025FE-9DCA-4771-A17E-BAAE0CA25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6B472-25C6-489A-B56A-4B218FFA5DBA}" type="datetimeFigureOut">
              <a:rPr lang="en-US" smtClean="0"/>
              <a:t>11/14/22</a:t>
            </a:fld>
            <a:endParaRPr lang="en-US" dirty="0"/>
          </a:p>
        </p:txBody>
      </p:sp>
      <p:sp>
        <p:nvSpPr>
          <p:cNvPr id="4" name="Footer Placeholder 3">
            <a:extLst>
              <a:ext uri="{FF2B5EF4-FFF2-40B4-BE49-F238E27FC236}">
                <a16:creationId xmlns:a16="http://schemas.microsoft.com/office/drawing/2014/main" id="{34A394C0-1161-4726-A7AB-D45C60FFA4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1543D41-CE9B-4DB1-9A3D-CB2857FF0D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CFC00C-B152-4716-AD17-F1EEE5FD94F5}" type="slidenum">
              <a:rPr lang="en-US" smtClean="0"/>
              <a:t>‹#›</a:t>
            </a:fld>
            <a:endParaRPr lang="en-US" dirty="0"/>
          </a:p>
        </p:txBody>
      </p:sp>
    </p:spTree>
    <p:extLst>
      <p:ext uri="{BB962C8B-B14F-4D97-AF65-F5344CB8AC3E}">
        <p14:creationId xmlns:p14="http://schemas.microsoft.com/office/powerpoint/2010/main" val="3818995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1400"/>
              <a:buNone/>
            </a:pPr>
            <a:endParaRPr dirty="0"/>
          </a:p>
        </p:txBody>
      </p:sp>
      <p:sp>
        <p:nvSpPr>
          <p:cNvPr id="120" name="Google Shape;12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So you may have already heard some of the buzz surrounding cloud-based raster computing for remote sensing analysis. Computing in the cloud has a variety of potential benefits. Since you’re not limited by your own personal computing capabilities, you may be able to process larger datasets simultaneously or reduce the time it typically takes to process data. Cloud resources can also typically host and store more data. And since the cloud can be accessed from anywhere these large stores of imagery and other data types are accessible from anywhere as long as you have an internet connection. With particular reference to GEE, the barrier of cost is also removed for scientists, researchers, and developers since the platform is freely available to these user groups.</a:t>
            </a:r>
            <a:endParaRPr dirty="0"/>
          </a:p>
        </p:txBody>
      </p:sp>
      <p:sp>
        <p:nvSpPr>
          <p:cNvPr id="191" name="Google Shape;191;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The GEE platform leverages the advantages of cloud computing to provide users with a single place for accessing satellite data, applying remote sensing methodologies, and displaying analysis results. Google’s access to data storage and computing infrastructure allow the platform to host large remote sensing datasets and provide access to global imagery archives. And particularly relevant to our interest in GEE for this training series, the application programming interface, or API, can allow users to easily apply algorithms to complete things like land cover monitoring. </a:t>
            </a:r>
            <a:endParaRPr dirty="0"/>
          </a:p>
        </p:txBody>
      </p:sp>
      <p:sp>
        <p:nvSpPr>
          <p:cNvPr id="200" name="Google Shape;200;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 collaboration with Google Cloud and satellite data from NASA, ESA, and other data providers.</a:t>
            </a:r>
          </a:p>
        </p:txBody>
      </p:sp>
      <p:sp>
        <p:nvSpPr>
          <p:cNvPr id="4" name="Slide Number Placeholder 3"/>
          <p:cNvSpPr>
            <a:spLocks noGrp="1"/>
          </p:cNvSpPr>
          <p:nvPr>
            <p:ph type="sldNum" sz="quarter" idx="5"/>
          </p:nvPr>
        </p:nvSpPr>
        <p:spPr/>
        <p:txBody>
          <a:bodyPr/>
          <a:lstStyle/>
          <a:p>
            <a:fld id="{B3D966C5-2074-4C5B-AADB-C7E076E11BAD}" type="slidenum">
              <a:rPr lang="en-US" smtClean="0"/>
              <a:t>22</a:t>
            </a:fld>
            <a:endParaRPr lang="en-US" dirty="0"/>
          </a:p>
        </p:txBody>
      </p:sp>
    </p:spTree>
    <p:extLst>
      <p:ext uri="{BB962C8B-B14F-4D97-AF65-F5344CB8AC3E}">
        <p14:creationId xmlns:p14="http://schemas.microsoft.com/office/powerpoint/2010/main" val="327505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The GEE JavaScript API, and specifically the GEE code editor interface, is the most common method for interacting with GEE. It’s also the most frequently used by developers, so a lot of useful scripts and base code can be found online in the JavaScript API. I know many of you may already have experience working with Python and are likely wondering if you can use Python rather than JavaScript, and the short answer is yes. A Python API for GEE is available through the Google Colaboratory, or Colab. It can be al little more difficult to use, and it’s not quite as common, so we will be focusing most of our time on the JavaScript API, but we’re going to take a quick look at Colab at the end of this session. Google Colab essentially uses a specialized version of Jupyter Notebooks as an interface, so if you’re familiar with Jupyter notebooks, you might be interested in using Colab. The screenshot on this slide shows an example of visualizing a single map within the Colab interface.</a:t>
            </a:r>
            <a:endParaRPr dirty="0"/>
          </a:p>
        </p:txBody>
      </p:sp>
      <p:sp>
        <p:nvSpPr>
          <p:cNvPr id="209" name="Google Shape;209;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 A quick survey of some of the basic functionalities of Google Earth Engine relevant for satellite imagery analysis, includes automation of data processing and display, near-real time monitoring, machine learning algorithms, and the implementation of graphical user interfaces. These capabilities can assist with the processing of large datasets and the application of algorithms to multiple images over a time series as well as making results and data visualizations more accessible. You’ll also note that many of these function are common in more traditional GIS platforms like ArcGIS and QGIS, so it’s important to note that many functions that you currently use in a desktop GIS platform are also available in GEE. And here on the slide we have a screenshot of the GEE code editor interface, displaying a Classification and Regression Trees (or CART) classifier implemented over the San Francisco Bay Area using Landsat 8 imagery to complete a simple land classification delineating urban, forest, and water cover types. Just to give you a quick example of what this looks like.</a:t>
            </a:r>
            <a:endParaRPr dirty="0"/>
          </a:p>
        </p:txBody>
      </p:sp>
      <p:sp>
        <p:nvSpPr>
          <p:cNvPr id="218" name="Google Shape;218;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So as was alluded to on the previous slide, GEE has a lot of potential for land monitoring applications. Applications like long-term monitoring of landscape change; computation of relevant indices evaluating parameters like vegetation, soil, snow cover; and time series and change detection analysis of land surface features. GEE also includes functionalities for calculating summary statistics, validation and accuracy assessment, and visualization and presentation of results. The Earth Engine developers have really tried to make the platform as robust as other GIS platforms for processing, analyzing, and displaying satellite data.</a:t>
            </a:r>
            <a:endParaRPr dirty="0"/>
          </a:p>
        </p:txBody>
      </p:sp>
      <p:sp>
        <p:nvSpPr>
          <p:cNvPr id="227" name="Google Shape;227;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Now let’s talk about some of the relevant satellite data products that are hosted and available in GEE. The first, and potentially most extensive, is the Landsat Series, with data from all successful Landsat missions. The total series covers 1972 to present day, and with data from Landsat 4 through 8, there is 30 meter spatial resolution data available from 1982 onward. This includes raw images, top of atmosphere reflectance, and surface reflectance data products. These products are separated into tiers, with tier 1 representing the highest quality images with the least cloud cover. However, tier 2 images are still good, but they may have higher cloud cover and more atmospheric influences. Using tier 1 images can reduce the need for cloud masking or filtering within your analysis, since they have already been selected for their high quality, but all images should be filtered for cloud cover. On this slide and the next few slides I have provided the Earth Engine data catalog link for your reference so you can take a closer look at available data products.</a:t>
            </a:r>
            <a:endParaRPr dirty="0"/>
          </a:p>
        </p:txBody>
      </p:sp>
      <p:sp>
        <p:nvSpPr>
          <p:cNvPr id="236" name="Google Shape;236;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Sentinel-2 data is also available through GEE and includes top of atmosphere and surface reflectance products. The applications of Sentinel-2 data are very similar to Landsat, but there are a few notable differences. Sentinel-2 has a higher spatial resolution of 10-20m, a 5-day revisit, but has less overall temporal coverage as the data doesn’t start until 2015. Sentinel-2 is often used in conjunction with Landsat 8 data to provide an overall higher temporal resolution. Its higher spatial resolution is also often helpful for finer differentiation of land cover types. </a:t>
            </a:r>
            <a:endParaRPr dirty="0"/>
          </a:p>
        </p:txBody>
      </p:sp>
      <p:sp>
        <p:nvSpPr>
          <p:cNvPr id="250" name="Google Shape;250;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GEE also contains the MODIS archive, you’re likely already familiar with MODIS in some capacity, but as a reminder, MODIS data spans from 2000 to present day and is pretty popular due to its high temporal resolution, with a daily revisit time. In terms of reflectance products, I would say two of the most valuable for completing your own land monitoring tasks are the Daily and 8-day, global, 250m surface reflectance products. The 8-day product composites the highest quality pixels over an 8 day period, which means this product might be particularly useful if your study area is in a place that frequently experiences cloud cover. This surface reflectance data has similar capabilities to that of Landsat, but the reduced spatial resolution can be challenging for smaller study areas. And here on the slide I’ve displayed an example of the daily, global MODIS surface reflectance product in the GEE map. There are also a variety of pre-processed MODIS products that you might find useful, such as snow cover, vegetation indices, and land cover type.</a:t>
            </a:r>
            <a:endParaRPr dirty="0"/>
          </a:p>
        </p:txBody>
      </p:sp>
      <p:sp>
        <p:nvSpPr>
          <p:cNvPr id="261" name="Google Shape;261;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Another dataset you might find useful is Sentinel-1 SAR. This data is pre-processed and ready for use in GEE. We’re going to be focusing on optical imagery for this series, but I wanted to make sure this radar data source was included. SAR data is especially useful for vegetation mapping, and if you would like to engage with this type of data further in GEE, I recommend checking out our Forest Mapping and Monitoring with SAR data training. This training goes through a variety of exercises to show you how to manipulate SAR data from a couple of different sensors in GEE. You can find it here on the link we’ve provided.</a:t>
            </a:r>
            <a:endParaRPr dirty="0"/>
          </a:p>
        </p:txBody>
      </p:sp>
      <p:sp>
        <p:nvSpPr>
          <p:cNvPr id="271" name="Google Shape;271;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8</a:t>
            </a:fld>
            <a:endParaRPr lang="en-US" dirty="0"/>
          </a:p>
        </p:txBody>
      </p:sp>
    </p:spTree>
    <p:extLst>
      <p:ext uri="{BB962C8B-B14F-4D97-AF65-F5344CB8AC3E}">
        <p14:creationId xmlns:p14="http://schemas.microsoft.com/office/powerpoint/2010/main" val="2983652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Clr>
                <a:srgbClr val="000000"/>
              </a:buClr>
              <a:buSzPts val="1400"/>
              <a:buFont typeface="Arial"/>
              <a:buNone/>
            </a:pPr>
            <a:r>
              <a:rPr lang="en-US" dirty="0"/>
              <a:t>Alright, so that was our quick survey of relevant data products available, and now I just want to cover some applications for land monitoring related tasks. Hopefully this gives you a bit of an idea about the versatility of GEE and resources that might be helpful for your own work. So first I want to touch on something that I actually previously covered in our fire series that just wrapped up at the end of May. There is a tutorial and script for mapping burn severity in GEE made available by the UN Space-based Information for Disaster Management and Emergency Response program, otherwise referred to as UN SPIDER. This script uses either Landsat 8 or Sentinel-2 imagery to calculate the normalized burn ratio for pre and post fire images, differences the two to create a differenced normalized burned ratio, and then thresholds and maps the results to create burn severity maps for your chosen location. You can see a screenshot of this for Empedrado, Chile in February 2017 after a series of fires burned in the area. If burn severity is a part of your land monitoring efforts, definitely check out this training.</a:t>
            </a:r>
            <a:endParaRPr dirty="0"/>
          </a:p>
        </p:txBody>
      </p:sp>
      <p:sp>
        <p:nvSpPr>
          <p:cNvPr id="289" name="Google Shape;289;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Another demonstrated application of GEE is mangrove mapping. Our previous training titled Remote Sensing for Mangroves in Support of the UN Sustainable Development Goals goes into detail of how to map mangrove extent and display results in GEE. The training goes step by step through a random forest classification to create a time series of mangrove extent change, and also details the process of creating apps, tools, and graphical user interfaces in GEE to better communicate and display results. You can see an example of outputs from this training here on the slide, displaying mangrove extent for 2000, 2010, and 2020, and note the graphical interface allowing a user to point and click to see results rather than having to edit the code themselves. To learn more about this work in particular, please visit the </a:t>
            </a:r>
            <a:r>
              <a:rPr lang="en-US" sz="1600" dirty="0">
                <a:latin typeface="Century Gothic"/>
                <a:ea typeface="Century Gothic"/>
                <a:cs typeface="Century Gothic"/>
                <a:sym typeface="Century Gothic"/>
              </a:rPr>
              <a:t>Data Explorer and Comparison Apps created to display this work</a:t>
            </a:r>
            <a:r>
              <a:rPr lang="en-US" dirty="0"/>
              <a:t>. I’ve provided the links on the slide for you to take a look at later. There is also a section of the Forest Mapping and Monitoring with SAR data training I mentioned earlier that goes over techniques in GEE to map mangroves using SAR data.</a:t>
            </a:r>
            <a:endParaRPr dirty="0"/>
          </a:p>
        </p:txBody>
      </p:sp>
      <p:sp>
        <p:nvSpPr>
          <p:cNvPr id="300" name="Google Shape;300;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Here was the team’s final result. The classes used were urban, forest, and cultivated (which accounts for cover types like agriculture). More classes were initially calculated, but it was determined that the most important classes were these three, since the focus of this part of the project was to identify forest-urban edge habitat. The map on the left displays these cover types, the edges of urban and forested areas, and the overlap between the two. In the second map on the right, we see the mapping of forest-urban edge habitat highlighted in blue. Ultimately, the team team was successfully able to identify edge habitat in transportation corridors, the borders of cities and small municipalities, as well as near recreation areas.</a:t>
            </a:r>
            <a:endParaRPr dirty="0"/>
          </a:p>
        </p:txBody>
      </p:sp>
      <p:sp>
        <p:nvSpPr>
          <p:cNvPr id="335" name="Google Shape;335;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Here are there results. They used the Normalized Difference Vegetation Index, or NDVI, and the Enhanced Vegetation Index, or EVI, in GEE to map vegetation change from 2000 to 2019. You probably recognize NDVI, which is a pretty classic index for mapping vegetation, but the team also chose to compute the EVI, since it tends to perform better in areas with dense vegetation. So note that both maps display change in their respective vegetation indices, with the most vegetation decrease observed on the northern Negros Island. And ultimately, conservation managers can use this data to target their habitat restoration efforts and select prime locations for the reintroduction of Visayan warty pig and spotted deer populations.</a:t>
            </a:r>
            <a:endParaRPr dirty="0"/>
          </a:p>
        </p:txBody>
      </p:sp>
      <p:sp>
        <p:nvSpPr>
          <p:cNvPr id="415" name="Google Shape;415;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I briefly mentioned this on the MODIS slide, but there are also a variety of processed land cover layers available in GEE. I’ve shown an example of one here on the right. This is data from the Copernicus Global Land Cover Layers dataset. There are also layers displaying the MODIS land cover type product, maps of Forest versus Non-Forest area derived from PALSAR data, and access to the USGS National Land Cover database layers. Make sure you take a look at these data catalog links to get a full survey of the available data layers and imagery archives.</a:t>
            </a:r>
            <a:endParaRPr dirty="0"/>
          </a:p>
        </p:txBody>
      </p:sp>
      <p:sp>
        <p:nvSpPr>
          <p:cNvPr id="280" name="Google Shape;280;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And I just want to quickly remind you all that this will be a basic intro, so if you’re a little more advanced with GEE, we might go over some things you already know, but this session is to make sure we’re all on the same page with the basics of the platform. Ok let’s get started with our first section discussing GEE functionalities and available data types.</a:t>
            </a: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686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That concludes our first session in the GEE land monitoring series. Here are some major takeaways from this part. GEE’s cloud-based environment can remove barriers to engaging with remote sensing data, barriers like data storage and personal computing power. And it’s important to note that the functionalities of GEE are similar to many GIS desktop platforms used to do things like create land classifications and calculate environmental parameters from satellite data. GEE also hosts many relevant land monitoring datasets from sensors like Landsat, </a:t>
            </a:r>
            <a:r>
              <a:rPr lang="en-US" dirty="0">
                <a:solidFill>
                  <a:srgbClr val="0C0C0C"/>
                </a:solidFill>
              </a:rPr>
              <a:t>MODIS, Sentinel-2, and Sentinel-1 SAR. And in our activity you saw the capabilities of the JavaScript API to complete basic functions like imagery filtering and vegetation index calculation. We also briefly explored the Python API hosted in Google Colab. And please make sure to join us next week for our session on Land Cover Classification &amp; Accuracy Assessment.</a:t>
            </a: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a:t>
            </a:fld>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That concludes our first session in the GEE land monitoring series. Here are some major takeaways from this part. GEE’s cloud-based environment can remove barriers to engaging with remote sensing data, barriers like data storage and personal computing power. And it’s important to note that the functionalities of GEE are similar to many GIS desktop platforms used to do things like create land classifications and calculate environmental parameters from satellite data. GEE also hosts many relevant land monitoring datasets from sensors like Landsat, </a:t>
            </a:r>
            <a:r>
              <a:rPr lang="en-US" dirty="0">
                <a:solidFill>
                  <a:srgbClr val="0C0C0C"/>
                </a:solidFill>
              </a:rPr>
              <a:t>MODIS, Sentinel-2, and Sentinel-1 SAR. And in our activity you saw the capabilities of the JavaScript API to complete basic functions like imagery filtering and vegetation index calculation. We also briefly explored the Python API hosted in Google Colab. And please make sure to join us next week for our session on Land Cover Classification &amp; Accuracy Assessment.</a:t>
            </a: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31180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38</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704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3588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6566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40</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68140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41</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57777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1400"/>
              <a:buNone/>
            </a:pPr>
            <a:endParaRPr dirty="0"/>
          </a:p>
        </p:txBody>
      </p:sp>
      <p:sp>
        <p:nvSpPr>
          <p:cNvPr id="995" name="Google Shape;9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to classify</a:t>
            </a:r>
            <a:r>
              <a:rPr lang="en-US" baseline="0" dirty="0"/>
              <a:t> imagery but almost all can be categorized into two approaches: pixel based and object based. In pixel-based approaches, each pixel is grouped into a spectrally similar class.  These approaches are most useful where there are multiple changes in land use within a short period of time, and they are best suited when there is wall to wall data coverage and time series consistency at the pixel level is required. </a:t>
            </a:r>
          </a:p>
          <a:p>
            <a:endParaRPr lang="en-US" baseline="0" dirty="0"/>
          </a:p>
          <a:p>
            <a:r>
              <a:rPr lang="en-US" baseline="0" dirty="0"/>
              <a:t>Object-based approaches partitions an image into groups of pixels that are spectrally similar and spatially adjacent. </a:t>
            </a:r>
            <a:r>
              <a:rPr lang="en-US" dirty="0"/>
              <a:t>Boundaries of pixel groups delineate ground objects in much the same way a human analyst would do based on its shape, tone, and texture.</a:t>
            </a:r>
            <a:r>
              <a:rPr lang="en-US" baseline="0" dirty="0"/>
              <a:t> This process is called segmentation. These kinds of images can be easier for an analyst to interpret.  This approach is also used on radar imagery to reduce speckle.  It is especially useful for high spatial resolution imagery because pixel-based approaches tend to be very noisy.  </a:t>
            </a:r>
          </a:p>
          <a:p>
            <a:endParaRPr lang="en-US" baseline="0" dirty="0"/>
          </a:p>
          <a:p>
            <a:r>
              <a:rPr lang="en-US" baseline="0" dirty="0"/>
              <a:t>The images below show the visual differences between the two approaches.  On the right is the pixel based approach and on the right, you can see the same image that has been segmented and classified.  It produces a much smoother image.  </a:t>
            </a:r>
            <a:endParaRPr lang="en-US" dirty="0"/>
          </a:p>
          <a:p>
            <a:endParaRPr lang="en-US" dirty="0"/>
          </a:p>
          <a:p>
            <a:endParaRPr lang="en-US" dirty="0"/>
          </a:p>
          <a:p>
            <a:r>
              <a:rPr lang="en-US" dirty="0"/>
              <a:t>http://www.ecognition.com/sites/default/files/273_0168.pdf</a:t>
            </a:r>
          </a:p>
          <a:p>
            <a:r>
              <a:rPr lang="en-US" dirty="0"/>
              <a:t>Image segmentation is the process of partitioning</a:t>
            </a:r>
            <a:r>
              <a:rPr lang="en-US" baseline="0" dirty="0"/>
              <a:t> an image into groups of pixels that are spectrally similar and spatially adjacent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11</a:t>
            </a:fld>
            <a:endParaRPr lang="en-US" dirty="0"/>
          </a:p>
        </p:txBody>
      </p:sp>
    </p:spTree>
    <p:extLst>
      <p:ext uri="{BB962C8B-B14F-4D97-AF65-F5344CB8AC3E}">
        <p14:creationId xmlns:p14="http://schemas.microsoft.com/office/powerpoint/2010/main" val="1310594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different methods are typically used to create land cover maps.  The supervised method can use either a pixel-based approach or an object-based approach.  The unsupervised method uses a pixel-based approach.  The supervised method uses user-defined areas of known land cover types that are called training areas.  These areas are then used to define the statistical parameters of classification algorithms.  The algorithm then automatically identifies and labels all pixels or segments that are statistically similar to the training data.</a:t>
            </a:r>
          </a:p>
          <a:p>
            <a:endParaRPr lang="en-US" baseline="0" dirty="0"/>
          </a:p>
          <a:p>
            <a:r>
              <a:rPr lang="en-US" baseline="0" dirty="0"/>
              <a:t>In the unsupervised method, a classification algorithm assigns each pixel into one of a number of user-specified classes.  Then interpreters assign each of the pixel groupings a value corresponding to a land cover class.</a:t>
            </a:r>
          </a:p>
          <a:p>
            <a:endParaRPr lang="en-US" baseline="0" dirty="0"/>
          </a:p>
          <a:p>
            <a:r>
              <a:rPr lang="en-US" baseline="0" dirty="0"/>
              <a:t>I’m going to describe to you a little more about the supervised approach.</a:t>
            </a:r>
            <a:endParaRPr lang="en-US" dirty="0"/>
          </a:p>
          <a:p>
            <a:endParaRPr lang="en-US" dirty="0"/>
          </a:p>
          <a:p>
            <a:endParaRPr lang="en-US" dirty="0"/>
          </a:p>
          <a:p>
            <a:r>
              <a:rPr lang="en-US" dirty="0"/>
              <a:t>https://www.e-education.psu.edu/natureofgeoinfo/c8_p18.html</a:t>
            </a:r>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12</a:t>
            </a:fld>
            <a:endParaRPr lang="en-US" dirty="0"/>
          </a:p>
        </p:txBody>
      </p:sp>
    </p:spTree>
    <p:extLst>
      <p:ext uri="{BB962C8B-B14F-4D97-AF65-F5344CB8AC3E}">
        <p14:creationId xmlns:p14="http://schemas.microsoft.com/office/powerpoint/2010/main" val="121081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a:t>A</a:t>
            </a:r>
            <a:r>
              <a:rPr lang="en-US" baseline="0" dirty="0"/>
              <a:t> supervised classification method requires the analyst to select training areas where they know what is on the ground.  Then they digitize a polygon within that area.  Or, if the image has been segmented then the analyst identifies segments associated with known land cover types.  These known land cover types can be identified through field work, or through the visual interpretation of aerial photos or high-resolution imagery.  Each known area has its own statistical characteristics or spectral signature.  The image shows three simplified land cover types, conifers, water and deciduous vegetation and their associated spectral signatures.</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14</a:t>
            </a:fld>
            <a:endParaRPr lang="en-US" dirty="0"/>
          </a:p>
        </p:txBody>
      </p:sp>
    </p:spTree>
    <p:extLst>
      <p:ext uri="{BB962C8B-B14F-4D97-AF65-F5344CB8AC3E}">
        <p14:creationId xmlns:p14="http://schemas.microsoft.com/office/powerpoint/2010/main" val="605676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a:t>The spectral signatures from the training</a:t>
            </a:r>
            <a:r>
              <a:rPr lang="en-US" baseline="0" dirty="0"/>
              <a:t> areas</a:t>
            </a:r>
            <a:r>
              <a:rPr lang="en-US" dirty="0"/>
              <a:t> are then used to categorize</a:t>
            </a:r>
            <a:r>
              <a:rPr lang="en-US" baseline="0" dirty="0"/>
              <a:t> each pixel, or each segment in the image resulting in the entire image being classified.  </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15</a:t>
            </a:fld>
            <a:endParaRPr lang="en-US" dirty="0"/>
          </a:p>
        </p:txBody>
      </p:sp>
    </p:spTree>
    <p:extLst>
      <p:ext uri="{BB962C8B-B14F-4D97-AF65-F5344CB8AC3E}">
        <p14:creationId xmlns:p14="http://schemas.microsoft.com/office/powerpoint/2010/main" val="50704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And I just want to quickly remind you all that this will be a basic intro, so if you’re a little more advanced with GEE, we might go over some things you already know, but this session is to make sure we’re all on the same page with the basics of the platform. Ok let’s get started with our first section discussing GEE functionalities and available data types.</a:t>
            </a: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I also wanted to remind you all that you’ll need a Google Earth Engine account to participate in our activities. If you haven’t already, make sure you go to the link listed here, which can also be found on the training webpage, to sign up for an account. Google Earth Engine accounts are free, and you do not need to have a gmail in order to sign up for one. They do however recommend that you use your work or institutional email. You can also just search “google earth engine account sign up” in your browser. Hopefully you saw the instructions to sign up for this account ahead of time, but if not, don’t worry about it. You can follow along with the activity on-screen since I will be mirroring the code editor as we go through code. But make sure to sign up for that account as soon as possible.</a:t>
            </a:r>
            <a:endParaRPr dirty="0"/>
          </a:p>
          <a:p>
            <a:pPr marL="457200" marR="0" lvl="0" indent="-228600" algn="l" rtl="0">
              <a:lnSpc>
                <a:spcPct val="100000"/>
              </a:lnSpc>
              <a:spcBef>
                <a:spcPts val="480"/>
              </a:spcBef>
              <a:spcAft>
                <a:spcPts val="0"/>
              </a:spcAft>
              <a:buSzPts val="1400"/>
              <a:buNone/>
            </a:pPr>
            <a:endParaRPr dirty="0"/>
          </a:p>
        </p:txBody>
      </p:sp>
      <p:sp>
        <p:nvSpPr>
          <p:cNvPr id="170" name="Google Shape;170;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hyperlink" Target="http://arset.gsfc.nasa.gov"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pic>
        <p:nvPicPr>
          <p:cNvPr id="13" name="Google Shape;13;p4" descr="Map&#10;&#10;Description automatically generated"/>
          <p:cNvPicPr preferRelativeResize="0"/>
          <p:nvPr/>
        </p:nvPicPr>
        <p:blipFill rotWithShape="1">
          <a:blip r:embed="rId2">
            <a:alphaModFix/>
          </a:blip>
          <a:srcRect l="3141" t="11388" r="576" b="8248"/>
          <a:stretch/>
        </p:blipFill>
        <p:spPr>
          <a:xfrm>
            <a:off x="1" y="0"/>
            <a:ext cx="12192000" cy="4606130"/>
          </a:xfrm>
          <a:prstGeom prst="rect">
            <a:avLst/>
          </a:prstGeom>
          <a:noFill/>
          <a:ln>
            <a:noFill/>
          </a:ln>
        </p:spPr>
      </p:pic>
      <p:pic>
        <p:nvPicPr>
          <p:cNvPr id="14" name="Google Shape;14;p4"/>
          <p:cNvPicPr preferRelativeResize="0"/>
          <p:nvPr/>
        </p:nvPicPr>
        <p:blipFill rotWithShape="1">
          <a:blip r:embed="rId3">
            <a:alphaModFix/>
          </a:blip>
          <a:srcRect/>
          <a:stretch/>
        </p:blipFill>
        <p:spPr>
          <a:xfrm>
            <a:off x="147638" y="4945063"/>
            <a:ext cx="1574800" cy="1574800"/>
          </a:xfrm>
          <a:prstGeom prst="rect">
            <a:avLst/>
          </a:prstGeom>
          <a:noFill/>
          <a:ln>
            <a:noFill/>
          </a:ln>
        </p:spPr>
      </p:pic>
      <p:sp>
        <p:nvSpPr>
          <p:cNvPr id="15" name="Google Shape;15;p4"/>
          <p:cNvSpPr txBox="1">
            <a:spLocks noGrp="1"/>
          </p:cNvSpPr>
          <p:nvPr>
            <p:ph type="body" idx="1"/>
          </p:nvPr>
        </p:nvSpPr>
        <p:spPr>
          <a:xfrm>
            <a:off x="1868408" y="5732462"/>
            <a:ext cx="9601111" cy="439738"/>
          </a:xfrm>
          <a:prstGeom prst="rect">
            <a:avLst/>
          </a:prstGeom>
          <a:noFill/>
          <a:ln>
            <a:noFill/>
          </a:ln>
        </p:spPr>
        <p:txBody>
          <a:bodyPr spcFirstLastPara="1" wrap="square" lIns="0" tIns="60925" rIns="121875" bIns="60925" anchor="ctr" anchorCtr="0">
            <a:noAutofit/>
          </a:bodyPr>
          <a:lstStyle>
            <a:lvl1pPr marL="457200" lvl="0" indent="-228600" algn="l">
              <a:lnSpc>
                <a:spcPct val="100000"/>
              </a:lnSpc>
              <a:spcBef>
                <a:spcPts val="800"/>
              </a:spcBef>
              <a:spcAft>
                <a:spcPts val="0"/>
              </a:spcAft>
              <a:buClr>
                <a:schemeClr val="dk1"/>
              </a:buClr>
              <a:buSzPts val="1600"/>
              <a:buFont typeface="Century Gothic"/>
              <a:buNone/>
              <a:defRPr sz="1600">
                <a:latin typeface="Century Gothic"/>
                <a:ea typeface="Century Gothic"/>
                <a:cs typeface="Century Gothic"/>
                <a:sym typeface="Century Gothic"/>
              </a:defRPr>
            </a:lvl1pPr>
            <a:lvl2pPr marL="914400" lvl="1"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2pPr>
            <a:lvl3pPr marL="1371600" lvl="2"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3pPr>
            <a:lvl4pPr marL="1828800" lvl="3"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4pPr>
            <a:lvl5pPr marL="2286000" lvl="4"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4"/>
          <p:cNvSpPr txBox="1">
            <a:spLocks noGrp="1"/>
          </p:cNvSpPr>
          <p:nvPr>
            <p:ph type="body" idx="2"/>
          </p:nvPr>
        </p:nvSpPr>
        <p:spPr>
          <a:xfrm>
            <a:off x="1868408" y="6265862"/>
            <a:ext cx="9601111" cy="439738"/>
          </a:xfrm>
          <a:prstGeom prst="rect">
            <a:avLst/>
          </a:prstGeom>
          <a:noFill/>
          <a:ln>
            <a:noFill/>
          </a:ln>
        </p:spPr>
        <p:txBody>
          <a:bodyPr spcFirstLastPara="1" wrap="square" lIns="0" tIns="60925" rIns="121875" bIns="60925" anchor="ctr" anchorCtr="0">
            <a:noAutofit/>
          </a:bodyPr>
          <a:lstStyle>
            <a:lvl1pPr marL="457200" lvl="0" indent="-228600" algn="l">
              <a:lnSpc>
                <a:spcPct val="100000"/>
              </a:lnSpc>
              <a:spcBef>
                <a:spcPts val="800"/>
              </a:spcBef>
              <a:spcAft>
                <a:spcPts val="0"/>
              </a:spcAft>
              <a:buClr>
                <a:schemeClr val="dk1"/>
              </a:buClr>
              <a:buSzPts val="1600"/>
              <a:buFont typeface="Century Gothic"/>
              <a:buNone/>
              <a:defRPr sz="1600">
                <a:latin typeface="Century Gothic"/>
                <a:ea typeface="Century Gothic"/>
                <a:cs typeface="Century Gothic"/>
                <a:sym typeface="Century Gothic"/>
              </a:defRPr>
            </a:lvl1pPr>
            <a:lvl2pPr marL="914400" lvl="1"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2pPr>
            <a:lvl3pPr marL="1371600" lvl="2"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3pPr>
            <a:lvl4pPr marL="1828800" lvl="3"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4pPr>
            <a:lvl5pPr marL="2286000" lvl="4"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4"/>
          <p:cNvSpPr txBox="1">
            <a:spLocks noGrp="1"/>
          </p:cNvSpPr>
          <p:nvPr>
            <p:ph type="ctrTitle"/>
          </p:nvPr>
        </p:nvSpPr>
        <p:spPr>
          <a:xfrm>
            <a:off x="1869729" y="4759067"/>
            <a:ext cx="9599790" cy="821233"/>
          </a:xfrm>
          <a:prstGeom prst="rect">
            <a:avLst/>
          </a:prstGeom>
          <a:noFill/>
          <a:ln>
            <a:noFill/>
          </a:ln>
        </p:spPr>
        <p:txBody>
          <a:bodyPr spcFirstLastPara="1" wrap="square" lIns="121875" tIns="60925" rIns="121875" bIns="60925" anchor="ctr" anchorCtr="0">
            <a:normAutofit/>
          </a:bodyPr>
          <a:lstStyle>
            <a:lvl1pPr lvl="0" algn="l">
              <a:lnSpc>
                <a:spcPct val="120000"/>
              </a:lnSpc>
              <a:spcBef>
                <a:spcPts val="0"/>
              </a:spcBef>
              <a:spcAft>
                <a:spcPts val="0"/>
              </a:spcAft>
              <a:buSzPts val="1400"/>
              <a:buNone/>
              <a:defRPr sz="320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p:nvPr/>
        </p:nvSpPr>
        <p:spPr>
          <a:xfrm>
            <a:off x="147638" y="319088"/>
            <a:ext cx="3297237"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National Aeronautics and Space Administration</a:t>
            </a:r>
            <a:endParaRPr sz="1400" b="0" i="0" u="none" strike="noStrike" cap="none" dirty="0">
              <a:solidFill>
                <a:srgbClr val="000000"/>
              </a:solidFill>
              <a:latin typeface="Arial"/>
              <a:ea typeface="Arial"/>
              <a:cs typeface="Arial"/>
              <a:sym typeface="Arial"/>
            </a:endParaRPr>
          </a:p>
        </p:txBody>
      </p:sp>
      <p:pic>
        <p:nvPicPr>
          <p:cNvPr id="19" name="Google Shape;19;p4"/>
          <p:cNvPicPr preferRelativeResize="0"/>
          <p:nvPr/>
        </p:nvPicPr>
        <p:blipFill rotWithShape="1">
          <a:blip r:embed="rId4">
            <a:alphaModFix/>
          </a:blip>
          <a:srcRect/>
          <a:stretch/>
        </p:blipFill>
        <p:spPr>
          <a:xfrm>
            <a:off x="1" y="2713322"/>
            <a:ext cx="1892808" cy="1892808"/>
          </a:xfrm>
          <a:prstGeom prst="rect">
            <a:avLst/>
          </a:prstGeom>
          <a:noFill/>
          <a:ln>
            <a:noFill/>
          </a:ln>
        </p:spPr>
      </p:pic>
      <p:pic>
        <p:nvPicPr>
          <p:cNvPr id="20" name="Google Shape;20;p4"/>
          <p:cNvPicPr preferRelativeResize="0"/>
          <p:nvPr/>
        </p:nvPicPr>
        <p:blipFill rotWithShape="1">
          <a:blip r:embed="rId5">
            <a:alphaModFix/>
          </a:blip>
          <a:srcRect/>
          <a:stretch/>
        </p:blipFill>
        <p:spPr>
          <a:xfrm>
            <a:off x="11158728" y="3572858"/>
            <a:ext cx="1033272" cy="1033272"/>
          </a:xfrm>
          <a:prstGeom prst="rect">
            <a:avLst/>
          </a:prstGeom>
          <a:noFill/>
          <a:ln>
            <a:noFill/>
          </a:ln>
        </p:spPr>
      </p:pic>
      <p:pic>
        <p:nvPicPr>
          <p:cNvPr id="21" name="Google Shape;21;p4"/>
          <p:cNvPicPr preferRelativeResize="0"/>
          <p:nvPr/>
        </p:nvPicPr>
        <p:blipFill rotWithShape="1">
          <a:blip r:embed="rId6">
            <a:alphaModFix/>
          </a:blip>
          <a:srcRect/>
          <a:stretch/>
        </p:blipFill>
        <p:spPr>
          <a:xfrm>
            <a:off x="9787128" y="0"/>
            <a:ext cx="2404872" cy="1889542"/>
          </a:xfrm>
          <a:prstGeom prst="rect">
            <a:avLst/>
          </a:prstGeom>
          <a:noFill/>
          <a:ln>
            <a:noFill/>
          </a:ln>
        </p:spPr>
      </p:pic>
      <p:pic>
        <p:nvPicPr>
          <p:cNvPr id="22" name="Google Shape;22;p4" descr="NASA insigniaCMYK"/>
          <p:cNvPicPr preferRelativeResize="0"/>
          <p:nvPr/>
        </p:nvPicPr>
        <p:blipFill rotWithShape="1">
          <a:blip r:embed="rId7">
            <a:alphaModFix/>
          </a:blip>
          <a:srcRect/>
          <a:stretch/>
        </p:blipFill>
        <p:spPr>
          <a:xfrm>
            <a:off x="11270087" y="138023"/>
            <a:ext cx="810554" cy="6489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Subtitle+Blank">
  <p:cSld name="3_Title+Subtitle+Blank">
    <p:spTree>
      <p:nvGrpSpPr>
        <p:cNvPr id="1" name="Shape 104"/>
        <p:cNvGrpSpPr/>
        <p:nvPr/>
      </p:nvGrpSpPr>
      <p:grpSpPr>
        <a:xfrm>
          <a:off x="0" y="0"/>
          <a:ext cx="0" cy="0"/>
          <a:chOff x="0" y="0"/>
          <a:chExt cx="0" cy="0"/>
        </a:xfrm>
      </p:grpSpPr>
      <p:sp>
        <p:nvSpPr>
          <p:cNvPr id="105" name="Google Shape;105;p14"/>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6" name="Google Shape;106;p14"/>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107" name="Google Shape;107;p14"/>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08" name="Google Shape;108;p14"/>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4"/>
          <p:cNvSpPr txBox="1">
            <a:spLocks noGrp="1"/>
          </p:cNvSpPr>
          <p:nvPr>
            <p:ph type="body" idx="1"/>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10" name="Google Shape;110;p14"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11" name="Google Shape;111;p14"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12"/>
        <p:cNvGrpSpPr/>
        <p:nvPr/>
      </p:nvGrpSpPr>
      <p:grpSpPr>
        <a:xfrm>
          <a:off x="0" y="0"/>
          <a:ext cx="0" cy="0"/>
          <a:chOff x="0" y="0"/>
          <a:chExt cx="0" cy="0"/>
        </a:xfrm>
      </p:grpSpPr>
      <p:sp>
        <p:nvSpPr>
          <p:cNvPr id="113" name="Google Shape;113;p15"/>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4" name="Google Shape;114;p15"/>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15" name="Google Shape;115;p15"/>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116" name="Google Shape;116;p15"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17" name="Google Shape;117;p15"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0121"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sp>
        <p:nvSpPr>
          <p:cNvPr id="11" name="Content Placeholder 2"/>
          <p:cNvSpPr>
            <a:spLocks noGrp="1"/>
          </p:cNvSpPr>
          <p:nvPr>
            <p:ph idx="11"/>
          </p:nvPr>
        </p:nvSpPr>
        <p:spPr>
          <a:xfrm>
            <a:off x="6132585"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5"/>
          <p:cNvSpPr>
            <a:spLocks noGrp="1"/>
          </p:cNvSpPr>
          <p:nvPr>
            <p:ph sz="quarter" idx="12" hasCustomPrompt="1"/>
          </p:nvPr>
        </p:nvSpPr>
        <p:spPr>
          <a:xfrm>
            <a:off x="48012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365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pic>
        <p:nvPicPr>
          <p:cNvPr id="12" name="Google Shape;48;p6" descr="A picture containing square&#10;&#10;Description automatically generated">
            <a:extLst>
              <a:ext uri="{FF2B5EF4-FFF2-40B4-BE49-F238E27FC236}">
                <a16:creationId xmlns:a16="http://schemas.microsoft.com/office/drawing/2014/main" id="{52EE95A8-8E79-4934-A6D7-A1CADFFD640E}"/>
              </a:ext>
            </a:extLst>
          </p:cNvPr>
          <p:cNvPicPr preferRelativeResize="0"/>
          <p:nvPr userDrawn="1"/>
        </p:nvPicPr>
        <p:blipFill rotWithShape="1">
          <a:blip r:embed="rId2">
            <a:alphaModFix/>
          </a:blip>
          <a:srcRect/>
          <a:stretch/>
        </p:blipFill>
        <p:spPr>
          <a:xfrm>
            <a:off x="5937" y="5848791"/>
            <a:ext cx="1033273" cy="1033273"/>
          </a:xfrm>
          <a:prstGeom prst="rect">
            <a:avLst/>
          </a:prstGeom>
          <a:noFill/>
          <a:ln>
            <a:noFill/>
          </a:ln>
        </p:spPr>
      </p:pic>
      <p:pic>
        <p:nvPicPr>
          <p:cNvPr id="18" name="Google Shape;49;p6" descr="Icon&#10;&#10;Description automatically generated">
            <a:extLst>
              <a:ext uri="{FF2B5EF4-FFF2-40B4-BE49-F238E27FC236}">
                <a16:creationId xmlns:a16="http://schemas.microsoft.com/office/drawing/2014/main" id="{12CE5FB7-A318-4492-A872-D25CC2182AB9}"/>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21" name="Google Shape;113;p15">
            <a:extLst>
              <a:ext uri="{FF2B5EF4-FFF2-40B4-BE49-F238E27FC236}">
                <a16:creationId xmlns:a16="http://schemas.microsoft.com/office/drawing/2014/main" id="{1E11A39E-469F-47C6-AC29-464679F665C1}"/>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22" name="Google Shape;114;p15">
            <a:extLst>
              <a:ext uri="{FF2B5EF4-FFF2-40B4-BE49-F238E27FC236}">
                <a16:creationId xmlns:a16="http://schemas.microsoft.com/office/drawing/2014/main" id="{EE5E45FC-9DE0-420A-AA10-B07016D93F25}"/>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23" name="Google Shape;115;p15">
            <a:extLst>
              <a:ext uri="{FF2B5EF4-FFF2-40B4-BE49-F238E27FC236}">
                <a16:creationId xmlns:a16="http://schemas.microsoft.com/office/drawing/2014/main" id="{FEFB7317-60FA-4ED8-8950-0D2F3BA4A61F}"/>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3007423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wo Column no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6130514"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5"/>
          <p:cNvSpPr>
            <a:spLocks noGrp="1"/>
          </p:cNvSpPr>
          <p:nvPr>
            <p:ph sz="quarter" idx="12" hasCustomPrompt="1"/>
          </p:nvPr>
        </p:nvSpPr>
        <p:spPr>
          <a:xfrm>
            <a:off x="482192"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158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pic>
        <p:nvPicPr>
          <p:cNvPr id="10" name="Google Shape;48;p6" descr="A picture containing square&#10;&#10;Description automatically generated">
            <a:extLst>
              <a:ext uri="{FF2B5EF4-FFF2-40B4-BE49-F238E27FC236}">
                <a16:creationId xmlns:a16="http://schemas.microsoft.com/office/drawing/2014/main" id="{4D8754FF-C472-41A5-848E-ADB64E39B362}"/>
              </a:ext>
            </a:extLst>
          </p:cNvPr>
          <p:cNvPicPr preferRelativeResize="0"/>
          <p:nvPr userDrawn="1"/>
        </p:nvPicPr>
        <p:blipFill rotWithShape="1">
          <a:blip r:embed="rId2">
            <a:alphaModFix/>
          </a:blip>
          <a:srcRect/>
          <a:stretch/>
        </p:blipFill>
        <p:spPr>
          <a:xfrm>
            <a:off x="5937" y="5824727"/>
            <a:ext cx="1033273" cy="1033273"/>
          </a:xfrm>
          <a:prstGeom prst="rect">
            <a:avLst/>
          </a:prstGeom>
          <a:noFill/>
          <a:ln>
            <a:noFill/>
          </a:ln>
        </p:spPr>
      </p:pic>
      <p:pic>
        <p:nvPicPr>
          <p:cNvPr id="12" name="Google Shape;49;p6" descr="Icon&#10;&#10;Description automatically generated">
            <a:extLst>
              <a:ext uri="{FF2B5EF4-FFF2-40B4-BE49-F238E27FC236}">
                <a16:creationId xmlns:a16="http://schemas.microsoft.com/office/drawing/2014/main" id="{506A1DC2-F245-46F8-98CD-840B28802D2E}"/>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18" name="Google Shape;113;p15">
            <a:extLst>
              <a:ext uri="{FF2B5EF4-FFF2-40B4-BE49-F238E27FC236}">
                <a16:creationId xmlns:a16="http://schemas.microsoft.com/office/drawing/2014/main" id="{03FD0391-0C55-411A-8CFD-D90F1E5289B6}"/>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9" name="Google Shape;114;p15">
            <a:extLst>
              <a:ext uri="{FF2B5EF4-FFF2-40B4-BE49-F238E27FC236}">
                <a16:creationId xmlns:a16="http://schemas.microsoft.com/office/drawing/2014/main" id="{E6BCAB4D-6CA3-446C-8B77-BB0AF4D4CBA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20" name="Google Shape;115;p15">
            <a:extLst>
              <a:ext uri="{FF2B5EF4-FFF2-40B4-BE49-F238E27FC236}">
                <a16:creationId xmlns:a16="http://schemas.microsoft.com/office/drawing/2014/main" id="{0EA996F8-D3AE-4D18-8F45-75B9F36C3738}"/>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2185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32D104-E65A-E34E-B22C-99CB72983956}"/>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E6C7DEDE-2EAC-4044-8D27-2F284B42DB8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A0FC0A7-1079-0140-AB2D-A54603B369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pic>
        <p:nvPicPr>
          <p:cNvPr id="5" name="Google Shape;48;p6" descr="A picture containing square&#10;&#10;Description automatically generated">
            <a:extLst>
              <a:ext uri="{FF2B5EF4-FFF2-40B4-BE49-F238E27FC236}">
                <a16:creationId xmlns:a16="http://schemas.microsoft.com/office/drawing/2014/main" id="{805E9CAF-D2B2-4B3B-BA2D-EBCED443E0EB}"/>
              </a:ext>
            </a:extLst>
          </p:cNvPr>
          <p:cNvPicPr preferRelativeResize="0"/>
          <p:nvPr userDrawn="1"/>
        </p:nvPicPr>
        <p:blipFill rotWithShape="1">
          <a:blip r:embed="rId2">
            <a:alphaModFix/>
          </a:blip>
          <a:srcRect/>
          <a:stretch/>
        </p:blipFill>
        <p:spPr>
          <a:xfrm>
            <a:off x="5937" y="5824727"/>
            <a:ext cx="1033273" cy="1033273"/>
          </a:xfrm>
          <a:prstGeom prst="rect">
            <a:avLst/>
          </a:prstGeom>
          <a:noFill/>
          <a:ln>
            <a:noFill/>
          </a:ln>
        </p:spPr>
      </p:pic>
      <p:pic>
        <p:nvPicPr>
          <p:cNvPr id="6" name="Google Shape;49;p6" descr="Icon&#10;&#10;Description automatically generated">
            <a:extLst>
              <a:ext uri="{FF2B5EF4-FFF2-40B4-BE49-F238E27FC236}">
                <a16:creationId xmlns:a16="http://schemas.microsoft.com/office/drawing/2014/main" id="{AA757D48-A0A2-47D2-B9EF-19044D435FC9}"/>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7" name="Google Shape;113;p15">
            <a:extLst>
              <a:ext uri="{FF2B5EF4-FFF2-40B4-BE49-F238E27FC236}">
                <a16:creationId xmlns:a16="http://schemas.microsoft.com/office/drawing/2014/main" id="{F1C313E0-59A5-4410-84FE-353C294DA61D}"/>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8" name="Google Shape;114;p15">
            <a:extLst>
              <a:ext uri="{FF2B5EF4-FFF2-40B4-BE49-F238E27FC236}">
                <a16:creationId xmlns:a16="http://schemas.microsoft.com/office/drawing/2014/main" id="{293A0155-0208-47C4-95E1-6518609F02A8}"/>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9" name="Google Shape;115;p15">
            <a:extLst>
              <a:ext uri="{FF2B5EF4-FFF2-40B4-BE49-F238E27FC236}">
                <a16:creationId xmlns:a16="http://schemas.microsoft.com/office/drawing/2014/main" id="{E5C3A2F0-F5B1-441D-BB98-4C581CA23404}"/>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6104648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766"/>
            <a:ext cx="2024477" cy="6858000"/>
          </a:xfrm>
          <a:prstGeom prst="rect">
            <a:avLst/>
          </a:prstGeom>
        </p:spPr>
      </p:pic>
      <p:pic>
        <p:nvPicPr>
          <p:cNvPr id="14" name="Picture 25" descr="NASA insigniaCMYK"/>
          <p:cNvPicPr preferRelativeResize="0">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902615" y="253312"/>
            <a:ext cx="1065892" cy="853440"/>
          </a:xfrm>
          <a:prstGeom prst="rect">
            <a:avLst/>
          </a:prstGeom>
          <a:noFill/>
          <a:ln w="9525">
            <a:noFill/>
            <a:miter lim="800000"/>
            <a:headEnd/>
            <a:tailEnd/>
          </a:ln>
        </p:spPr>
      </p:pic>
      <p:sp>
        <p:nvSpPr>
          <p:cNvPr id="18" name="Title 1"/>
          <p:cNvSpPr>
            <a:spLocks noGrp="1"/>
          </p:cNvSpPr>
          <p:nvPr>
            <p:ph type="ctrTitle"/>
          </p:nvPr>
        </p:nvSpPr>
        <p:spPr>
          <a:xfrm>
            <a:off x="2617122" y="2503976"/>
            <a:ext cx="9144588" cy="1233664"/>
          </a:xfrm>
        </p:spPr>
        <p:txBody>
          <a:bodyPr anchor="ctr">
            <a:normAutofit/>
          </a:bodyPr>
          <a:lstStyle>
            <a:lvl1pPr>
              <a:lnSpc>
                <a:spcPct val="120000"/>
              </a:lnSpc>
              <a:spcAft>
                <a:spcPts val="0"/>
              </a:spcAft>
              <a:defRPr sz="3200">
                <a:latin typeface="Arial"/>
                <a:cs typeface="Arial"/>
              </a:defRPr>
            </a:lvl1pPr>
          </a:lstStyle>
          <a:p>
            <a:r>
              <a:rPr lang="en-US"/>
              <a:t>Click to edit Master title style</a:t>
            </a:r>
            <a:endParaRPr lang="en-US" dirty="0"/>
          </a:p>
        </p:txBody>
      </p:sp>
      <p:sp>
        <p:nvSpPr>
          <p:cNvPr id="19" name="Subtitle 2"/>
          <p:cNvSpPr>
            <a:spLocks noGrp="1"/>
          </p:cNvSpPr>
          <p:nvPr>
            <p:ph type="subTitle" idx="1"/>
          </p:nvPr>
        </p:nvSpPr>
        <p:spPr>
          <a:xfrm>
            <a:off x="2617122" y="4110464"/>
            <a:ext cx="9144588" cy="1398333"/>
          </a:xfrm>
        </p:spPr>
        <p:txBody>
          <a:bodyPr lIns="121899"/>
          <a:lstStyle>
            <a:lvl1pPr marL="0" indent="0" algn="l">
              <a:buNone/>
              <a:defRPr>
                <a:solidFill>
                  <a:schemeClr val="tx1"/>
                </a:solidFill>
                <a:latin typeface="Arial"/>
                <a:cs typeface="Aria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lang="en-US" dirty="0"/>
          </a:p>
        </p:txBody>
      </p:sp>
      <p:cxnSp>
        <p:nvCxnSpPr>
          <p:cNvPr id="22" name="Straight Connector 21"/>
          <p:cNvCxnSpPr/>
          <p:nvPr/>
        </p:nvCxnSpPr>
        <p:spPr>
          <a:xfrm flipV="1">
            <a:off x="2613346" y="2300635"/>
            <a:ext cx="5215466" cy="225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617121" y="3907119"/>
            <a:ext cx="5215466" cy="225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60481" y="6360571"/>
            <a:ext cx="2420948" cy="292366"/>
          </a:xfrm>
          <a:prstGeom prst="rect">
            <a:avLst/>
          </a:prstGeom>
          <a:noFill/>
        </p:spPr>
        <p:txBody>
          <a:bodyPr wrap="square" lIns="121899" tIns="60949" rIns="121899" bIns="60949" rtlCol="0" anchor="ctr">
            <a:spAutoFit/>
          </a:bodyPr>
          <a:lstStyle/>
          <a:p>
            <a:pPr algn="l"/>
            <a:r>
              <a:rPr lang="en-US" sz="1100" dirty="0">
                <a:latin typeface="Arial"/>
                <a:cs typeface="Arial"/>
              </a:rPr>
              <a:t>www.nasa.gov</a:t>
            </a:r>
          </a:p>
        </p:txBody>
      </p:sp>
      <p:sp>
        <p:nvSpPr>
          <p:cNvPr id="25" name="TextBox 24"/>
          <p:cNvSpPr txBox="1"/>
          <p:nvPr/>
        </p:nvSpPr>
        <p:spPr>
          <a:xfrm>
            <a:off x="8273807" y="479489"/>
            <a:ext cx="2420948" cy="461643"/>
          </a:xfrm>
          <a:prstGeom prst="rect">
            <a:avLst/>
          </a:prstGeom>
          <a:noFill/>
        </p:spPr>
        <p:txBody>
          <a:bodyPr wrap="square" lIns="121899" tIns="60949" rIns="121899" bIns="60949" rtlCol="0">
            <a:spAutoFit/>
          </a:bodyPr>
          <a:lstStyle/>
          <a:p>
            <a:pPr algn="r"/>
            <a:r>
              <a:rPr lang="en-US" sz="1100" dirty="0">
                <a:latin typeface="Arial"/>
                <a:cs typeface="Arial"/>
              </a:rPr>
              <a:t>National</a:t>
            </a:r>
            <a:r>
              <a:rPr lang="en-US" sz="1100" baseline="0" dirty="0">
                <a:latin typeface="Arial"/>
                <a:cs typeface="Arial"/>
              </a:rPr>
              <a:t> Aeronautics and</a:t>
            </a:r>
          </a:p>
          <a:p>
            <a:pPr algn="r"/>
            <a:r>
              <a:rPr lang="en-US" sz="1100" baseline="0" dirty="0">
                <a:latin typeface="Arial"/>
                <a:cs typeface="Arial"/>
              </a:rPr>
              <a:t>Space Administration</a:t>
            </a:r>
            <a:endParaRPr lang="en-US" sz="1100" dirty="0">
              <a:latin typeface="Arial"/>
              <a:cs typeface="Arial"/>
            </a:endParaRPr>
          </a:p>
        </p:txBody>
      </p:sp>
      <p:cxnSp>
        <p:nvCxnSpPr>
          <p:cNvPr id="26" name="Straight Connector 25"/>
          <p:cNvCxnSpPr/>
          <p:nvPr/>
        </p:nvCxnSpPr>
        <p:spPr>
          <a:xfrm>
            <a:off x="10766611" y="268041"/>
            <a:ext cx="0" cy="83671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2617121" y="1025530"/>
            <a:ext cx="3503170" cy="1209975"/>
            <a:chOff x="2296584" y="769145"/>
            <a:chExt cx="2627378" cy="907481"/>
          </a:xfrm>
        </p:grpSpPr>
        <p:sp>
          <p:nvSpPr>
            <p:cNvPr id="28" name="TextBox 27"/>
            <p:cNvSpPr txBox="1"/>
            <p:nvPr userDrawn="1"/>
          </p:nvSpPr>
          <p:spPr>
            <a:xfrm>
              <a:off x="2296584" y="769145"/>
              <a:ext cx="2627378" cy="885675"/>
            </a:xfrm>
            <a:prstGeom prst="rect">
              <a:avLst/>
            </a:prstGeom>
            <a:noFill/>
          </p:spPr>
          <p:txBody>
            <a:bodyPr wrap="square" rtlCol="0">
              <a:spAutoFit/>
            </a:bodyPr>
            <a:lstStyle/>
            <a:p>
              <a:r>
                <a:rPr lang="en-US" sz="2400" dirty="0">
                  <a:latin typeface="Arial"/>
                  <a:cs typeface="Arial"/>
                </a:rPr>
                <a:t>ARSET</a:t>
              </a:r>
            </a:p>
            <a:p>
              <a:r>
                <a:rPr lang="en-US" sz="1600" dirty="0">
                  <a:latin typeface="Arial"/>
                  <a:cs typeface="Arial"/>
                </a:rPr>
                <a:t>Applied Remote Sensing Training</a:t>
              </a:r>
            </a:p>
            <a:p>
              <a:pPr>
                <a:lnSpc>
                  <a:spcPct val="120000"/>
                </a:lnSpc>
                <a:spcBef>
                  <a:spcPts val="0"/>
                </a:spcBef>
              </a:pPr>
              <a:r>
                <a:rPr lang="en-US" sz="1300" dirty="0">
                  <a:latin typeface="Arial"/>
                  <a:cs typeface="Arial"/>
                  <a:hlinkClick r:id="rId4"/>
                </a:rPr>
                <a:t>http://arset.gsfc.nasa.gov</a:t>
              </a:r>
              <a:endParaRPr lang="en-US" sz="1300" dirty="0">
                <a:latin typeface="Arial"/>
                <a:cs typeface="Arial"/>
              </a:endParaRPr>
            </a:p>
            <a:p>
              <a:pPr>
                <a:lnSpc>
                  <a:spcPct val="130000"/>
                </a:lnSpc>
                <a:spcBef>
                  <a:spcPts val="0"/>
                </a:spcBef>
              </a:pPr>
              <a:r>
                <a:rPr lang="en-US" sz="1300" dirty="0">
                  <a:latin typeface="Arial"/>
                  <a:cs typeface="Arial"/>
                </a:rPr>
                <a:t>    </a:t>
              </a:r>
              <a:r>
                <a:rPr lang="en-US" sz="1300" baseline="0" dirty="0">
                  <a:latin typeface="Arial"/>
                  <a:cs typeface="Arial"/>
                </a:rPr>
                <a:t>  </a:t>
              </a:r>
              <a:r>
                <a:rPr lang="en-US" sz="1300" dirty="0">
                  <a:latin typeface="Arial"/>
                  <a:cs typeface="Arial"/>
                </a:rPr>
                <a:t>@NASAARSET</a:t>
              </a:r>
            </a:p>
          </p:txBody>
        </p:sp>
        <p:pic>
          <p:nvPicPr>
            <p:cNvPr id="29" name="Picture 28" descr="TwitterLogo_#55acee.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342858" y="1425236"/>
              <a:ext cx="251390" cy="251390"/>
            </a:xfrm>
            <a:prstGeom prst="rect">
              <a:avLst/>
            </a:prstGeom>
          </p:spPr>
        </p:pic>
      </p:grpSp>
    </p:spTree>
    <p:extLst>
      <p:ext uri="{BB962C8B-B14F-4D97-AF65-F5344CB8AC3E}">
        <p14:creationId xmlns:p14="http://schemas.microsoft.com/office/powerpoint/2010/main" val="162077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482193" y="1474334"/>
            <a:ext cx="11227615"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dirty="0"/>
              <a:t>Click to edit Master text styles</a:t>
            </a:r>
          </a:p>
        </p:txBody>
      </p:sp>
      <p:sp>
        <p:nvSpPr>
          <p:cNvPr id="6" name="Content Placeholder 5"/>
          <p:cNvSpPr>
            <a:spLocks noGrp="1"/>
          </p:cNvSpPr>
          <p:nvPr>
            <p:ph sz="quarter" idx="11" hasCustomPrompt="1"/>
          </p:nvPr>
        </p:nvSpPr>
        <p:spPr>
          <a:xfrm>
            <a:off x="482725" y="5880295"/>
            <a:ext cx="1123175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0" name="Google Shape;113;p15">
            <a:extLst>
              <a:ext uri="{FF2B5EF4-FFF2-40B4-BE49-F238E27FC236}">
                <a16:creationId xmlns:a16="http://schemas.microsoft.com/office/drawing/2014/main" id="{8248679A-5A0A-450D-9821-DC769DC6C66F}"/>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 name="Google Shape;114;p15">
            <a:extLst>
              <a:ext uri="{FF2B5EF4-FFF2-40B4-BE49-F238E27FC236}">
                <a16:creationId xmlns:a16="http://schemas.microsoft.com/office/drawing/2014/main" id="{A1292BF8-E642-49B9-9F85-4E753E1A70DD}"/>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4C0B3D3E-4EE7-4D95-A599-A0048B07B4DE}"/>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63264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Subtitle">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11227615" cy="424999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5"/>
          <p:cNvSpPr>
            <a:spLocks noGrp="1"/>
          </p:cNvSpPr>
          <p:nvPr>
            <p:ph sz="quarter" idx="11" hasCustomPrompt="1"/>
          </p:nvPr>
        </p:nvSpPr>
        <p:spPr>
          <a:xfrm>
            <a:off x="480121" y="5880295"/>
            <a:ext cx="1123175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8" name="Google Shape;113;p15">
            <a:extLst>
              <a:ext uri="{FF2B5EF4-FFF2-40B4-BE49-F238E27FC236}">
                <a16:creationId xmlns:a16="http://schemas.microsoft.com/office/drawing/2014/main" id="{7AE1B615-6AA4-49D4-81C5-2D6AE4E05EF2}"/>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9" name="Google Shape;114;p15">
            <a:extLst>
              <a:ext uri="{FF2B5EF4-FFF2-40B4-BE49-F238E27FC236}">
                <a16:creationId xmlns:a16="http://schemas.microsoft.com/office/drawing/2014/main" id="{13047EA5-1027-49CA-B564-C52DE9CA554B}"/>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 name="Google Shape;115;p15">
            <a:extLst>
              <a:ext uri="{FF2B5EF4-FFF2-40B4-BE49-F238E27FC236}">
                <a16:creationId xmlns:a16="http://schemas.microsoft.com/office/drawing/2014/main" id="{9D8B5935-3B7C-4E06-BD49-07F5D75E6F1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69501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0121"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sp>
        <p:nvSpPr>
          <p:cNvPr id="11" name="Content Placeholder 2"/>
          <p:cNvSpPr>
            <a:spLocks noGrp="1"/>
          </p:cNvSpPr>
          <p:nvPr>
            <p:ph idx="11"/>
          </p:nvPr>
        </p:nvSpPr>
        <p:spPr>
          <a:xfrm>
            <a:off x="6132585"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5"/>
          <p:cNvSpPr>
            <a:spLocks noGrp="1"/>
          </p:cNvSpPr>
          <p:nvPr>
            <p:ph sz="quarter" idx="12" hasCustomPrompt="1"/>
          </p:nvPr>
        </p:nvSpPr>
        <p:spPr>
          <a:xfrm>
            <a:off x="48012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365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2" name="Google Shape;113;p15">
            <a:extLst>
              <a:ext uri="{FF2B5EF4-FFF2-40B4-BE49-F238E27FC236}">
                <a16:creationId xmlns:a16="http://schemas.microsoft.com/office/drawing/2014/main" id="{408B2C5F-07F1-462D-8588-8C5CAF499216}"/>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8" name="Google Shape;114;p15">
            <a:extLst>
              <a:ext uri="{FF2B5EF4-FFF2-40B4-BE49-F238E27FC236}">
                <a16:creationId xmlns:a16="http://schemas.microsoft.com/office/drawing/2014/main" id="{EBEC3A60-F526-4482-AA86-6554A7D6D824}"/>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9" name="Google Shape;115;p15">
            <a:extLst>
              <a:ext uri="{FF2B5EF4-FFF2-40B4-BE49-F238E27FC236}">
                <a16:creationId xmlns:a16="http://schemas.microsoft.com/office/drawing/2014/main" id="{A8D414B6-AF89-4115-85B9-DAED66204FCD}"/>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3304303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no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6130514"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5"/>
          <p:cNvSpPr>
            <a:spLocks noGrp="1"/>
          </p:cNvSpPr>
          <p:nvPr>
            <p:ph sz="quarter" idx="12" hasCustomPrompt="1"/>
          </p:nvPr>
        </p:nvSpPr>
        <p:spPr>
          <a:xfrm>
            <a:off x="482192"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158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0" name="Google Shape;113;p15">
            <a:extLst>
              <a:ext uri="{FF2B5EF4-FFF2-40B4-BE49-F238E27FC236}">
                <a16:creationId xmlns:a16="http://schemas.microsoft.com/office/drawing/2014/main" id="{2BCCD121-A92B-4FF1-9A6C-E1788DAFC07D}"/>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EF536589-5B3B-4AD7-A6E1-F37BC6C9F8E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8" name="Google Shape;115;p15">
            <a:extLst>
              <a:ext uri="{FF2B5EF4-FFF2-40B4-BE49-F238E27FC236}">
                <a16:creationId xmlns:a16="http://schemas.microsoft.com/office/drawing/2014/main" id="{FD60D22C-40C5-4BB5-8CCC-5E1CF5B1B676}"/>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71699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2 Column">
  <p:cSld name="3_Title+2 Column">
    <p:spTree>
      <p:nvGrpSpPr>
        <p:cNvPr id="1" name="Shape 23"/>
        <p:cNvGrpSpPr/>
        <p:nvPr/>
      </p:nvGrpSpPr>
      <p:grpSpPr>
        <a:xfrm>
          <a:off x="0" y="0"/>
          <a:ext cx="0" cy="0"/>
          <a:chOff x="0" y="0"/>
          <a:chExt cx="0" cy="0"/>
        </a:xfrm>
      </p:grpSpPr>
      <p:sp>
        <p:nvSpPr>
          <p:cNvPr id="24" name="Google Shape;24;p8"/>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25" name="Google Shape;25;p8"/>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 name="Google Shape;27;p8"/>
          <p:cNvSpPr txBox="1">
            <a:spLocks noGrp="1"/>
          </p:cNvSpPr>
          <p:nvPr>
            <p:ph type="body" idx="2"/>
          </p:nvPr>
        </p:nvSpPr>
        <p:spPr>
          <a:xfrm>
            <a:off x="6141732" y="1130282"/>
            <a:ext cx="5807952" cy="514351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8" name="Google Shape;28;p8"/>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29" name="Google Shape;29;p8"/>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30" name="Google Shape;30;p8"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31" name="Google Shape;31;p8"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8" name="Rectangle 7"/>
          <p:cNvSpPr/>
          <p:nvPr userDrawn="1"/>
        </p:nvSpPr>
        <p:spPr>
          <a:xfrm>
            <a:off x="1386702" y="1149868"/>
            <a:ext cx="9418595" cy="4558271"/>
          </a:xfrm>
          <a:prstGeom prst="rect">
            <a:avLst/>
          </a:prstGeom>
          <a:solidFill>
            <a:schemeClr val="bg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sz="1400" dirty="0"/>
          </a:p>
        </p:txBody>
      </p:sp>
      <p:sp>
        <p:nvSpPr>
          <p:cNvPr id="10" name="Title 1"/>
          <p:cNvSpPr>
            <a:spLocks noGrp="1"/>
          </p:cNvSpPr>
          <p:nvPr>
            <p:ph type="title"/>
          </p:nvPr>
        </p:nvSpPr>
        <p:spPr>
          <a:xfrm>
            <a:off x="2073467" y="2607317"/>
            <a:ext cx="8063216" cy="1643370"/>
          </a:xfrm>
        </p:spPr>
        <p:txBody>
          <a:bodyPr anchor="b"/>
          <a:lstStyle>
            <a:lvl1pPr>
              <a:defRPr sz="3200"/>
            </a:lvl1pPr>
          </a:lstStyle>
          <a:p>
            <a:r>
              <a:rPr lang="en-US"/>
              <a:t>Click to edit Master title style</a:t>
            </a:r>
            <a:endParaRPr lang="en-US" dirty="0"/>
          </a:p>
        </p:txBody>
      </p:sp>
      <p:cxnSp>
        <p:nvCxnSpPr>
          <p:cNvPr id="11" name="Straight Connector 10"/>
          <p:cNvCxnSpPr/>
          <p:nvPr userDrawn="1"/>
        </p:nvCxnSpPr>
        <p:spPr>
          <a:xfrm flipV="1">
            <a:off x="2073467" y="4444332"/>
            <a:ext cx="5215466" cy="338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6721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cxnSp>
        <p:nvCxnSpPr>
          <p:cNvPr id="10" name="Straight Connector 9"/>
          <p:cNvCxnSpPr/>
          <p:nvPr/>
        </p:nvCxnSpPr>
        <p:spPr>
          <a:xfrm flipV="1">
            <a:off x="403168" y="502751"/>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Google Shape;113;p15">
            <a:extLst>
              <a:ext uri="{FF2B5EF4-FFF2-40B4-BE49-F238E27FC236}">
                <a16:creationId xmlns:a16="http://schemas.microsoft.com/office/drawing/2014/main" id="{C0C86A11-869C-4B9F-A1C3-C14A1797F1B9}"/>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45F7084F-D7E5-4F96-B2E6-AB82AA209745}"/>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5" name="Google Shape;115;p15">
            <a:extLst>
              <a:ext uri="{FF2B5EF4-FFF2-40B4-BE49-F238E27FC236}">
                <a16:creationId xmlns:a16="http://schemas.microsoft.com/office/drawing/2014/main" id="{3ED4FF72-89DB-49A9-8B55-76DC4150E943}"/>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106853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1"/>
            <a:ext cx="11227615" cy="576299"/>
          </a:xfrm>
        </p:spPr>
        <p:txBody>
          <a:bodyPr anchor="ctr">
            <a:noAutofit/>
          </a:bodyPr>
          <a:lstStyle>
            <a:lvl1pPr>
              <a:defRPr sz="2800"/>
            </a:lvl1pPr>
          </a:lstStyle>
          <a:p>
            <a:r>
              <a:rPr lang="en-US"/>
              <a:t>Click to edit Master title style</a:t>
            </a:r>
            <a:endParaRPr lang="en-US" dirty="0"/>
          </a:p>
        </p:txBody>
      </p:sp>
      <p:cxnSp>
        <p:nvCxnSpPr>
          <p:cNvPr id="10" name="Straight Connector 9"/>
          <p:cNvCxnSpPr/>
          <p:nvPr/>
        </p:nvCxnSpPr>
        <p:spPr>
          <a:xfrm flipV="1">
            <a:off x="403168" y="502751"/>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03168" y="6455629"/>
            <a:ext cx="3943399"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11" name="TextBox 10"/>
          <p:cNvSpPr txBox="1"/>
          <p:nvPr userDrawn="1"/>
        </p:nvSpPr>
        <p:spPr>
          <a:xfrm>
            <a:off x="11019873" y="6455629"/>
            <a:ext cx="68993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3" name="TextBox 12"/>
          <p:cNvSpPr txBox="1"/>
          <p:nvPr userDrawn="1"/>
        </p:nvSpPr>
        <p:spPr>
          <a:xfrm>
            <a:off x="7076474" y="6455629"/>
            <a:ext cx="3943399"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Tree>
    <p:extLst>
      <p:ext uri="{BB962C8B-B14F-4D97-AF65-F5344CB8AC3E}">
        <p14:creationId xmlns:p14="http://schemas.microsoft.com/office/powerpoint/2010/main" val="1686427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Google Shape;113;p15">
            <a:extLst>
              <a:ext uri="{FF2B5EF4-FFF2-40B4-BE49-F238E27FC236}">
                <a16:creationId xmlns:a16="http://schemas.microsoft.com/office/drawing/2014/main" id="{044F3B12-0316-4177-A385-85E5B2B56E59}"/>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6" name="Google Shape;114;p15">
            <a:extLst>
              <a:ext uri="{FF2B5EF4-FFF2-40B4-BE49-F238E27FC236}">
                <a16:creationId xmlns:a16="http://schemas.microsoft.com/office/drawing/2014/main" id="{A72FC979-D70E-4978-9F4F-DF9494F113B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7" name="Google Shape;115;p15">
            <a:extLst>
              <a:ext uri="{FF2B5EF4-FFF2-40B4-BE49-F238E27FC236}">
                <a16:creationId xmlns:a16="http://schemas.microsoft.com/office/drawing/2014/main" id="{6DE1DEBE-7CD4-4877-9893-77ACD43E8FFC}"/>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94749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576299"/>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609600" y="1600201"/>
            <a:ext cx="10972801" cy="4416776"/>
          </a:xfrm>
        </p:spPr>
        <p:txBody>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0"/>
          </p:nvPr>
        </p:nvSpPr>
        <p:spPr>
          <a:xfrm>
            <a:off x="609600" y="850939"/>
            <a:ext cx="10972801" cy="469900"/>
          </a:xfrm>
        </p:spPr>
        <p:txBody>
          <a:bodyPr lIns="91440" anchor="t"/>
          <a:lstStyle>
            <a:lvl1pPr marL="0" indent="0">
              <a:spcBef>
                <a:spcPts val="0"/>
              </a:spcBef>
              <a:buNone/>
              <a:defRPr/>
            </a:lvl1pPr>
          </a:lstStyle>
          <a:p>
            <a:pPr lvl="0"/>
            <a:r>
              <a:rPr lang="en-US"/>
              <a:t>Click to edit Master text styles</a:t>
            </a:r>
          </a:p>
        </p:txBody>
      </p:sp>
      <p:cxnSp>
        <p:nvCxnSpPr>
          <p:cNvPr id="10" name="Straight Connector 9"/>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Google Shape;113;p15">
            <a:extLst>
              <a:ext uri="{FF2B5EF4-FFF2-40B4-BE49-F238E27FC236}">
                <a16:creationId xmlns:a16="http://schemas.microsoft.com/office/drawing/2014/main" id="{1541C239-16EB-410A-A6FE-9DF001581C1A}"/>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5" name="Google Shape;114;p15">
            <a:extLst>
              <a:ext uri="{FF2B5EF4-FFF2-40B4-BE49-F238E27FC236}">
                <a16:creationId xmlns:a16="http://schemas.microsoft.com/office/drawing/2014/main" id="{773FA23E-2C23-47D4-AB5F-587E9258942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6" name="Google Shape;115;p15">
            <a:extLst>
              <a:ext uri="{FF2B5EF4-FFF2-40B4-BE49-F238E27FC236}">
                <a16:creationId xmlns:a16="http://schemas.microsoft.com/office/drawing/2014/main" id="{97ADB038-9586-40A1-9FC6-6A3024E004AE}"/>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987967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a:lstStyle>
            <a:lvl1pPr>
              <a:defRPr sz="2133"/>
            </a:lvl1pPr>
            <a:lvl2pPr>
              <a:defRPr sz="1866"/>
            </a:lvl2pPr>
            <a:lvl3pPr>
              <a:defRPr sz="1866"/>
            </a:lvl3pPr>
            <a:lvl4pPr>
              <a:defRPr sz="1866"/>
            </a:lvl4pPr>
            <a:lvl5pPr>
              <a:defRPr sz="1866"/>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428065"/>
          </a:xfrm>
        </p:spPr>
        <p:txBody>
          <a:bodyPr/>
          <a:lstStyle>
            <a:lvl1pPr>
              <a:defRPr sz="2133"/>
            </a:lvl1pPr>
            <a:lvl2pPr>
              <a:defRPr sz="1866"/>
            </a:lvl2pPr>
            <a:lvl3pPr>
              <a:defRPr sz="1866"/>
            </a:lvl3pPr>
            <a:lvl4pPr>
              <a:defRPr sz="1866"/>
            </a:lvl4pPr>
            <a:lvl5pPr>
              <a:defRPr sz="1866"/>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609600" y="274641"/>
            <a:ext cx="10972801" cy="576299"/>
          </a:xfrm>
        </p:spPr>
        <p:txBody>
          <a:bodyPr/>
          <a:lstStyle/>
          <a:p>
            <a:r>
              <a:rPr lang="en-US"/>
              <a:t>Click to edit Master title style</a:t>
            </a:r>
          </a:p>
        </p:txBody>
      </p:sp>
      <p:cxnSp>
        <p:nvCxnSpPr>
          <p:cNvPr id="6" name="Straight Connector 5"/>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 Placeholder 8"/>
          <p:cNvSpPr>
            <a:spLocks noGrp="1"/>
          </p:cNvSpPr>
          <p:nvPr>
            <p:ph type="body" sz="quarter" idx="10"/>
          </p:nvPr>
        </p:nvSpPr>
        <p:spPr>
          <a:xfrm>
            <a:off x="609600" y="850939"/>
            <a:ext cx="10972801" cy="469900"/>
          </a:xfrm>
        </p:spPr>
        <p:txBody>
          <a:bodyPr anchor="t"/>
          <a:lstStyle>
            <a:lvl1pPr marL="121890" indent="0">
              <a:buNone/>
              <a:defRPr/>
            </a:lvl1pPr>
          </a:lstStyle>
          <a:p>
            <a:pPr lvl="0"/>
            <a:r>
              <a:rPr lang="en-US"/>
              <a:t>Click to edit Master text styles</a:t>
            </a:r>
          </a:p>
        </p:txBody>
      </p:sp>
      <p:sp>
        <p:nvSpPr>
          <p:cNvPr id="10" name="Google Shape;113;p15">
            <a:extLst>
              <a:ext uri="{FF2B5EF4-FFF2-40B4-BE49-F238E27FC236}">
                <a16:creationId xmlns:a16="http://schemas.microsoft.com/office/drawing/2014/main" id="{14EF75B3-928C-465F-A0FE-E5331B58133B}"/>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 name="Google Shape;114;p15">
            <a:extLst>
              <a:ext uri="{FF2B5EF4-FFF2-40B4-BE49-F238E27FC236}">
                <a16:creationId xmlns:a16="http://schemas.microsoft.com/office/drawing/2014/main" id="{8E925EC0-228D-4A8A-BFFC-0766873550D0}"/>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5" name="Google Shape;115;p15">
            <a:extLst>
              <a:ext uri="{FF2B5EF4-FFF2-40B4-BE49-F238E27FC236}">
                <a16:creationId xmlns:a16="http://schemas.microsoft.com/office/drawing/2014/main" id="{FFC621A2-5054-433C-9ED0-6146E7A8297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54396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62790"/>
            <a:ext cx="10972801" cy="576299"/>
          </a:xfrm>
        </p:spPr>
        <p:txBody>
          <a:bodyPr/>
          <a:lstStyle/>
          <a:p>
            <a:r>
              <a:rPr lang="en-US"/>
              <a:t>Click to edit Master title style</a:t>
            </a:r>
          </a:p>
        </p:txBody>
      </p:sp>
      <p:sp>
        <p:nvSpPr>
          <p:cNvPr id="3" name="Content Placeholder 2"/>
          <p:cNvSpPr>
            <a:spLocks noGrp="1"/>
          </p:cNvSpPr>
          <p:nvPr>
            <p:ph idx="1"/>
          </p:nvPr>
        </p:nvSpPr>
        <p:spPr>
          <a:xfrm>
            <a:off x="609600" y="1600201"/>
            <a:ext cx="10972801" cy="4416776"/>
          </a:xfrm>
        </p:spPr>
        <p:txBody>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userDrawn="1"/>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Google Shape;113;p15">
            <a:extLst>
              <a:ext uri="{FF2B5EF4-FFF2-40B4-BE49-F238E27FC236}">
                <a16:creationId xmlns:a16="http://schemas.microsoft.com/office/drawing/2014/main" id="{46C64345-F09D-4D77-A6E8-01BFA059650A}"/>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377AF584-8E6E-43BF-8C30-83F3AADE794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74AFC6A4-30C6-4C2B-8822-38F5B35CBEB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10400486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41"/>
            <a:ext cx="10972801" cy="576299"/>
          </a:xfrm>
        </p:spPr>
        <p:txBody>
          <a:bodyPr/>
          <a:lstStyle/>
          <a:p>
            <a:r>
              <a:rPr lang="en-US"/>
              <a:t>Click to edit Master title style</a:t>
            </a:r>
            <a:endParaRPr lang="en-US" dirty="0"/>
          </a:p>
        </p:txBody>
      </p:sp>
      <p:cxnSp>
        <p:nvCxnSpPr>
          <p:cNvPr id="4" name="Straight Connector 3"/>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ext Placeholder 8"/>
          <p:cNvSpPr>
            <a:spLocks noGrp="1"/>
          </p:cNvSpPr>
          <p:nvPr>
            <p:ph type="body" sz="quarter" idx="10"/>
          </p:nvPr>
        </p:nvSpPr>
        <p:spPr>
          <a:xfrm>
            <a:off x="609600" y="850939"/>
            <a:ext cx="10972801" cy="469900"/>
          </a:xfrm>
        </p:spPr>
        <p:txBody>
          <a:bodyPr anchor="t"/>
          <a:lstStyle>
            <a:lvl1pPr marL="121890" indent="0">
              <a:buNone/>
              <a:defRPr/>
            </a:lvl1pPr>
          </a:lstStyle>
          <a:p>
            <a:pPr lvl="0"/>
            <a:r>
              <a:rPr lang="en-US"/>
              <a:t>Click to edit Master text styles</a:t>
            </a:r>
          </a:p>
        </p:txBody>
      </p:sp>
      <p:sp>
        <p:nvSpPr>
          <p:cNvPr id="9" name="Google Shape;113;p15">
            <a:extLst>
              <a:ext uri="{FF2B5EF4-FFF2-40B4-BE49-F238E27FC236}">
                <a16:creationId xmlns:a16="http://schemas.microsoft.com/office/drawing/2014/main" id="{86264B78-1309-4279-8312-03E85C255E11}"/>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EF9455F0-B450-46DC-9320-381677C98A43}"/>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EDB717DC-E631-4860-ACB9-3629F1567D65}"/>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9238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42"/>
        <p:cNvGrpSpPr/>
        <p:nvPr/>
      </p:nvGrpSpPr>
      <p:grpSpPr>
        <a:xfrm>
          <a:off x="0" y="0"/>
          <a:ext cx="0" cy="0"/>
          <a:chOff x="0" y="0"/>
          <a:chExt cx="0" cy="0"/>
        </a:xfrm>
      </p:grpSpPr>
      <p:sp>
        <p:nvSpPr>
          <p:cNvPr id="43" name="Google Shape;43;p6"/>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44" name="Google Shape;44;p6"/>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242315" y="1130284"/>
            <a:ext cx="11707369" cy="5056204"/>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46" name="Google Shape;46;p6"/>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47" name="Google Shape;47;p6"/>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48" name="Google Shape;48;p6"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49" name="Google Shape;49;p6"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50"/>
        <p:cNvGrpSpPr/>
        <p:nvPr/>
      </p:nvGrpSpPr>
      <p:grpSpPr>
        <a:xfrm>
          <a:off x="0" y="0"/>
          <a:ext cx="0" cy="0"/>
          <a:chOff x="0" y="0"/>
          <a:chExt cx="0" cy="0"/>
        </a:xfrm>
      </p:grpSpPr>
      <p:pic>
        <p:nvPicPr>
          <p:cNvPr id="51" name="Google Shape;51;p12" descr="Map&#10;&#10;Description automatically generated"/>
          <p:cNvPicPr preferRelativeResize="0"/>
          <p:nvPr/>
        </p:nvPicPr>
        <p:blipFill rotWithShape="1">
          <a:blip r:embed="rId2">
            <a:alphaModFix/>
          </a:blip>
          <a:srcRect l="3141" t="11388" r="576" b="8248"/>
          <a:stretch/>
        </p:blipFill>
        <p:spPr>
          <a:xfrm>
            <a:off x="1" y="0"/>
            <a:ext cx="12192000" cy="4606130"/>
          </a:xfrm>
          <a:prstGeom prst="rect">
            <a:avLst/>
          </a:prstGeom>
          <a:noFill/>
          <a:ln>
            <a:noFill/>
          </a:ln>
        </p:spPr>
      </p:pic>
      <p:sp>
        <p:nvSpPr>
          <p:cNvPr id="52" name="Google Shape;52;p12"/>
          <p:cNvSpPr txBox="1">
            <a:spLocks noGrp="1"/>
          </p:cNvSpPr>
          <p:nvPr>
            <p:ph type="title"/>
          </p:nvPr>
        </p:nvSpPr>
        <p:spPr>
          <a:xfrm>
            <a:off x="1322036" y="4914998"/>
            <a:ext cx="9547926" cy="1643370"/>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3" name="Google Shape;53;p12"/>
          <p:cNvPicPr preferRelativeResize="0"/>
          <p:nvPr/>
        </p:nvPicPr>
        <p:blipFill rotWithShape="1">
          <a:blip r:embed="rId3">
            <a:alphaModFix/>
          </a:blip>
          <a:srcRect/>
          <a:stretch/>
        </p:blipFill>
        <p:spPr>
          <a:xfrm rot="10800000">
            <a:off x="11152790" y="3740123"/>
            <a:ext cx="1039210" cy="866008"/>
          </a:xfrm>
          <a:prstGeom prst="rect">
            <a:avLst/>
          </a:prstGeom>
          <a:noFill/>
          <a:ln>
            <a:noFill/>
          </a:ln>
        </p:spPr>
      </p:pic>
      <p:grpSp>
        <p:nvGrpSpPr>
          <p:cNvPr id="54" name="Google Shape;54;p12"/>
          <p:cNvGrpSpPr/>
          <p:nvPr/>
        </p:nvGrpSpPr>
        <p:grpSpPr>
          <a:xfrm>
            <a:off x="0" y="2706846"/>
            <a:ext cx="1910029" cy="1899287"/>
            <a:chOff x="0" y="2706846"/>
            <a:chExt cx="1910029" cy="1899287"/>
          </a:xfrm>
        </p:grpSpPr>
        <p:pic>
          <p:nvPicPr>
            <p:cNvPr id="55" name="Google Shape;55;p12"/>
            <p:cNvPicPr preferRelativeResize="0"/>
            <p:nvPr/>
          </p:nvPicPr>
          <p:blipFill rotWithShape="1">
            <a:blip r:embed="rId4">
              <a:alphaModFix/>
            </a:blip>
            <a:srcRect r="25169"/>
            <a:stretch/>
          </p:blipFill>
          <p:spPr>
            <a:xfrm rot="5400000">
              <a:off x="438376" y="3134479"/>
              <a:ext cx="1033278" cy="1910029"/>
            </a:xfrm>
            <a:prstGeom prst="rect">
              <a:avLst/>
            </a:prstGeom>
            <a:noFill/>
            <a:ln>
              <a:noFill/>
            </a:ln>
          </p:spPr>
        </p:pic>
        <p:pic>
          <p:nvPicPr>
            <p:cNvPr id="56" name="Google Shape;56;p12"/>
            <p:cNvPicPr preferRelativeResize="0"/>
            <p:nvPr/>
          </p:nvPicPr>
          <p:blipFill rotWithShape="1">
            <a:blip r:embed="rId3">
              <a:alphaModFix/>
            </a:blip>
            <a:srcRect/>
            <a:stretch/>
          </p:blipFill>
          <p:spPr>
            <a:xfrm rot="10800000" flipH="1">
              <a:off x="0" y="2706846"/>
              <a:ext cx="1039210" cy="866008"/>
            </a:xfrm>
            <a:prstGeom prst="rect">
              <a:avLst/>
            </a:prstGeom>
            <a:noFill/>
            <a:ln>
              <a:noFill/>
            </a:ln>
          </p:spPr>
        </p:pic>
        <p:pic>
          <p:nvPicPr>
            <p:cNvPr id="57" name="Google Shape;57;p12"/>
            <p:cNvPicPr preferRelativeResize="0"/>
            <p:nvPr/>
          </p:nvPicPr>
          <p:blipFill rotWithShape="1">
            <a:blip r:embed="rId5">
              <a:alphaModFix/>
            </a:blip>
            <a:srcRect/>
            <a:stretch/>
          </p:blipFill>
          <p:spPr>
            <a:xfrm>
              <a:off x="1035858" y="2901115"/>
              <a:ext cx="866008" cy="671737"/>
            </a:xfrm>
            <a:prstGeom prst="rect">
              <a:avLst/>
            </a:prstGeom>
            <a:noFill/>
            <a:ln>
              <a:noFill/>
            </a:ln>
          </p:spPr>
        </p:pic>
      </p:grpSp>
      <p:pic>
        <p:nvPicPr>
          <p:cNvPr id="58" name="Google Shape;58;p12"/>
          <p:cNvPicPr preferRelativeResize="0"/>
          <p:nvPr/>
        </p:nvPicPr>
        <p:blipFill rotWithShape="1">
          <a:blip r:embed="rId6">
            <a:alphaModFix/>
          </a:blip>
          <a:srcRect/>
          <a:stretch/>
        </p:blipFill>
        <p:spPr>
          <a:xfrm>
            <a:off x="10134600" y="0"/>
            <a:ext cx="2057400" cy="1028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Blank">
  <p:cSld name="3_Title+Blank">
    <p:spTree>
      <p:nvGrpSpPr>
        <p:cNvPr id="1" name="Shape 59"/>
        <p:cNvGrpSpPr/>
        <p:nvPr/>
      </p:nvGrpSpPr>
      <p:grpSpPr>
        <a:xfrm>
          <a:off x="0" y="0"/>
          <a:ext cx="0" cy="0"/>
          <a:chOff x="0" y="0"/>
          <a:chExt cx="0" cy="0"/>
        </a:xfrm>
      </p:grpSpPr>
      <p:sp>
        <p:nvSpPr>
          <p:cNvPr id="60" name="Google Shape;60;p13"/>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61" name="Google Shape;61;p13"/>
          <p:cNvSpPr txBox="1">
            <a:spLocks noGrp="1"/>
          </p:cNvSpPr>
          <p:nvPr>
            <p:ph type="title"/>
          </p:nvPr>
        </p:nvSpPr>
        <p:spPr>
          <a:xfrm>
            <a:off x="242315" y="276993"/>
            <a:ext cx="11704320"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63" name="Google Shape;63;p13"/>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64" name="Google Shape;64;p13"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65" name="Google Shape;65;p13"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6"/>
        <p:cNvGrpSpPr/>
        <p:nvPr/>
      </p:nvGrpSpPr>
      <p:grpSpPr>
        <a:xfrm>
          <a:off x="0" y="0"/>
          <a:ext cx="0" cy="0"/>
          <a:chOff x="0" y="0"/>
          <a:chExt cx="0" cy="0"/>
        </a:xfrm>
      </p:grpSpPr>
      <p:sp>
        <p:nvSpPr>
          <p:cNvPr id="67" name="Google Shape;67;p5"/>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pic>
        <p:nvPicPr>
          <p:cNvPr id="68" name="Google Shape;68;p5"/>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69" name="Google Shape;69;p5"/>
          <p:cNvPicPr preferRelativeResize="0"/>
          <p:nvPr/>
        </p:nvPicPr>
        <p:blipFill rotWithShape="1">
          <a:blip r:embed="rId3">
            <a:alphaModFix/>
          </a:blip>
          <a:srcRect/>
          <a:stretch/>
        </p:blipFill>
        <p:spPr>
          <a:xfrm>
            <a:off x="4187145" y="1149283"/>
            <a:ext cx="3817710" cy="3817710"/>
          </a:xfrm>
          <a:prstGeom prst="rect">
            <a:avLst/>
          </a:prstGeom>
          <a:noFill/>
          <a:ln>
            <a:noFill/>
          </a:ln>
        </p:spPr>
      </p:pic>
      <p:sp>
        <p:nvSpPr>
          <p:cNvPr id="70" name="Google Shape;70;p5"/>
          <p:cNvSpPr txBox="1">
            <a:spLocks noGrp="1"/>
          </p:cNvSpPr>
          <p:nvPr>
            <p:ph type="body" idx="1"/>
          </p:nvPr>
        </p:nvSpPr>
        <p:spPr>
          <a:xfrm>
            <a:off x="1300162" y="5120092"/>
            <a:ext cx="9591675" cy="1033272"/>
          </a:xfrm>
          <a:prstGeom prst="rect">
            <a:avLst/>
          </a:prstGeom>
          <a:noFill/>
          <a:ln>
            <a:noFill/>
          </a:ln>
        </p:spPr>
        <p:txBody>
          <a:bodyPr spcFirstLastPara="1" wrap="square" lIns="0" tIns="60925" rIns="121875" bIns="60925" anchor="ctr" anchorCtr="0">
            <a:noAutofit/>
          </a:bodyPr>
          <a:lstStyle>
            <a:lvl1pPr marL="457200" lvl="0" indent="-228600" algn="ctr">
              <a:lnSpc>
                <a:spcPct val="100000"/>
              </a:lnSpc>
              <a:spcBef>
                <a:spcPts val="800"/>
              </a:spcBef>
              <a:spcAft>
                <a:spcPts val="0"/>
              </a:spcAft>
              <a:buClr>
                <a:schemeClr val="dk1"/>
              </a:buClr>
              <a:buSzPts val="2800"/>
              <a:buNone/>
              <a:defRPr sz="2800" b="1"/>
            </a:lvl1pPr>
            <a:lvl2pPr marL="914400" lvl="1" indent="-228600" algn="ctr">
              <a:lnSpc>
                <a:spcPct val="100000"/>
              </a:lnSpc>
              <a:spcBef>
                <a:spcPts val="400"/>
              </a:spcBef>
              <a:spcAft>
                <a:spcPts val="0"/>
              </a:spcAft>
              <a:buClr>
                <a:schemeClr val="dk1"/>
              </a:buClr>
              <a:buSzPts val="2200"/>
              <a:buNone/>
              <a:defRPr/>
            </a:lvl2pPr>
            <a:lvl3pPr marL="1371600" lvl="2" indent="-228600" algn="ctr">
              <a:lnSpc>
                <a:spcPct val="100000"/>
              </a:lnSpc>
              <a:spcBef>
                <a:spcPts val="400"/>
              </a:spcBef>
              <a:spcAft>
                <a:spcPts val="0"/>
              </a:spcAft>
              <a:buClr>
                <a:schemeClr val="dk1"/>
              </a:buClr>
              <a:buSzPts val="2200"/>
              <a:buNone/>
              <a:defRPr/>
            </a:lvl3pPr>
            <a:lvl4pPr marL="1828800" lvl="3" indent="-228600" algn="ctr">
              <a:lnSpc>
                <a:spcPct val="100000"/>
              </a:lnSpc>
              <a:spcBef>
                <a:spcPts val="400"/>
              </a:spcBef>
              <a:spcAft>
                <a:spcPts val="0"/>
              </a:spcAft>
              <a:buClr>
                <a:schemeClr val="dk1"/>
              </a:buClr>
              <a:buSzPts val="2200"/>
              <a:buNone/>
              <a:defRPr/>
            </a:lvl4pPr>
            <a:lvl5pPr marL="2286000" lvl="4" indent="-228600" algn="ctr">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5"/>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72" name="Google Shape;72;p5" descr="A picture containing square&#10;&#10;Description automatically generated"/>
          <p:cNvPicPr preferRelativeResize="0"/>
          <p:nvPr/>
        </p:nvPicPr>
        <p:blipFill rotWithShape="1">
          <a:blip r:embed="rId4">
            <a:alphaModFix/>
          </a:blip>
          <a:srcRect/>
          <a:stretch/>
        </p:blipFill>
        <p:spPr>
          <a:xfrm>
            <a:off x="5937" y="5824727"/>
            <a:ext cx="1033273" cy="1033273"/>
          </a:xfrm>
          <a:prstGeom prst="rect">
            <a:avLst/>
          </a:prstGeom>
          <a:noFill/>
          <a:ln>
            <a:noFill/>
          </a:ln>
        </p:spPr>
      </p:pic>
      <p:pic>
        <p:nvPicPr>
          <p:cNvPr id="73" name="Google Shape;73;p5" descr="Icon&#10;&#10;Description automatically generated"/>
          <p:cNvPicPr preferRelativeResize="0"/>
          <p:nvPr/>
        </p:nvPicPr>
        <p:blipFill rotWithShape="1">
          <a:blip r:embed="rId5">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Title+Content">
  <p:cSld name="8_Title+Content">
    <p:spTree>
      <p:nvGrpSpPr>
        <p:cNvPr id="1" name="Shape 74"/>
        <p:cNvGrpSpPr/>
        <p:nvPr/>
      </p:nvGrpSpPr>
      <p:grpSpPr>
        <a:xfrm>
          <a:off x="0" y="0"/>
          <a:ext cx="0" cy="0"/>
          <a:chOff x="0" y="0"/>
          <a:chExt cx="0" cy="0"/>
        </a:xfrm>
      </p:grpSpPr>
      <p:sp>
        <p:nvSpPr>
          <p:cNvPr id="75" name="Google Shape;75;p7"/>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76" name="Google Shape;76;p7"/>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
          <p:cNvSpPr txBox="1">
            <a:spLocks noGrp="1"/>
          </p:cNvSpPr>
          <p:nvPr>
            <p:ph type="body" idx="1"/>
          </p:nvPr>
        </p:nvSpPr>
        <p:spPr>
          <a:xfrm>
            <a:off x="242315" y="1455791"/>
            <a:ext cx="11707369" cy="4818009"/>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7"/>
          <p:cNvSpPr txBox="1">
            <a:spLocks noGrp="1"/>
          </p:cNvSpPr>
          <p:nvPr>
            <p:ph type="body" idx="2"/>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79" name="Google Shape;79;p7"/>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80" name="Google Shape;80;p7"/>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81" name="Google Shape;81;p7"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82" name="Google Shape;82;p7"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2 Column">
  <p:cSld name="Title+ subtitle 2 Column">
    <p:spTree>
      <p:nvGrpSpPr>
        <p:cNvPr id="1" name="Shape 83"/>
        <p:cNvGrpSpPr/>
        <p:nvPr/>
      </p:nvGrpSpPr>
      <p:grpSpPr>
        <a:xfrm>
          <a:off x="0" y="0"/>
          <a:ext cx="0" cy="0"/>
          <a:chOff x="0" y="0"/>
          <a:chExt cx="0" cy="0"/>
        </a:xfrm>
      </p:grpSpPr>
      <p:sp>
        <p:nvSpPr>
          <p:cNvPr id="84" name="Google Shape;84;p9"/>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85" name="Google Shape;85;p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9"/>
          <p:cNvSpPr txBox="1">
            <a:spLocks noGrp="1"/>
          </p:cNvSpPr>
          <p:nvPr>
            <p:ph type="body" idx="1"/>
          </p:nvPr>
        </p:nvSpPr>
        <p:spPr>
          <a:xfrm>
            <a:off x="242315" y="1455792"/>
            <a:ext cx="5807952" cy="4818008"/>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9"/>
          <p:cNvSpPr txBox="1">
            <a:spLocks noGrp="1"/>
          </p:cNvSpPr>
          <p:nvPr>
            <p:ph type="body" idx="2"/>
          </p:nvPr>
        </p:nvSpPr>
        <p:spPr>
          <a:xfrm>
            <a:off x="6141732" y="1455791"/>
            <a:ext cx="5807952" cy="4818008"/>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9"/>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89" name="Google Shape;89;p9"/>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90" name="Google Shape;90;p9"/>
          <p:cNvSpPr txBox="1">
            <a:spLocks noGrp="1"/>
          </p:cNvSpPr>
          <p:nvPr>
            <p:ph type="body" idx="3"/>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1" name="Google Shape;91;p9"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92" name="Google Shape;92;p9"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3 Column">
  <p:cSld name="Title+ subtitle 3 Column">
    <p:spTree>
      <p:nvGrpSpPr>
        <p:cNvPr id="1" name="Shape 93"/>
        <p:cNvGrpSpPr/>
        <p:nvPr/>
      </p:nvGrpSpPr>
      <p:grpSpPr>
        <a:xfrm>
          <a:off x="0" y="0"/>
          <a:ext cx="0" cy="0"/>
          <a:chOff x="0" y="0"/>
          <a:chExt cx="0" cy="0"/>
        </a:xfrm>
      </p:grpSpPr>
      <p:sp>
        <p:nvSpPr>
          <p:cNvPr id="94" name="Google Shape;94;p11"/>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95" name="Google Shape;95;p11"/>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1"/>
          <p:cNvSpPr txBox="1">
            <a:spLocks noGrp="1"/>
          </p:cNvSpPr>
          <p:nvPr>
            <p:ph type="body" idx="1"/>
          </p:nvPr>
        </p:nvSpPr>
        <p:spPr>
          <a:xfrm>
            <a:off x="242315"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 name="Google Shape;97;p11"/>
          <p:cNvSpPr txBox="1">
            <a:spLocks noGrp="1"/>
          </p:cNvSpPr>
          <p:nvPr>
            <p:ph type="body" idx="2"/>
          </p:nvPr>
        </p:nvSpPr>
        <p:spPr>
          <a:xfrm>
            <a:off x="8109204"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 name="Google Shape;98;p11"/>
          <p:cNvSpPr txBox="1">
            <a:spLocks noGrp="1"/>
          </p:cNvSpPr>
          <p:nvPr>
            <p:ph type="body" idx="3"/>
          </p:nvPr>
        </p:nvSpPr>
        <p:spPr>
          <a:xfrm>
            <a:off x="4175759"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 name="Google Shape;99;p11"/>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0" name="Google Shape;100;p11"/>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101" name="Google Shape;101;p11"/>
          <p:cNvSpPr txBox="1">
            <a:spLocks noGrp="1"/>
          </p:cNvSpPr>
          <p:nvPr>
            <p:ph type="body" idx="4"/>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02" name="Google Shape;102;p11"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03" name="Google Shape;103;p11"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8.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242888" y="274638"/>
            <a:ext cx="11706225" cy="576262"/>
          </a:xfrm>
          <a:prstGeom prst="rect">
            <a:avLst/>
          </a:prstGeom>
          <a:noFill/>
          <a:ln>
            <a:noFill/>
          </a:ln>
        </p:spPr>
        <p:txBody>
          <a:bodyPr spcFirstLastPara="1" wrap="square" lIns="121875" tIns="60925" rIns="121875" bIns="60925" anchor="t"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endParaRPr/>
          </a:p>
        </p:txBody>
      </p:sp>
      <p:sp>
        <p:nvSpPr>
          <p:cNvPr id="11" name="Google Shape;11;p3"/>
          <p:cNvSpPr txBox="1">
            <a:spLocks noGrp="1"/>
          </p:cNvSpPr>
          <p:nvPr>
            <p:ph type="body" idx="1"/>
          </p:nvPr>
        </p:nvSpPr>
        <p:spPr>
          <a:xfrm>
            <a:off x="242888" y="1176338"/>
            <a:ext cx="11706225" cy="5440362"/>
          </a:xfrm>
          <a:prstGeom prst="rect">
            <a:avLst/>
          </a:prstGeom>
          <a:noFill/>
          <a:ln>
            <a:noFill/>
          </a:ln>
        </p:spPr>
        <p:txBody>
          <a:bodyPr spcFirstLastPara="1" wrap="square" lIns="0" tIns="60925" rIns="121875" bIns="60925" anchor="t" anchorCtr="0">
            <a:noAutofit/>
          </a:bodyPr>
          <a:lstStyle>
            <a:lvl1pPr marL="457200" marR="0" lvl="0" indent="-368300" algn="l" rtl="0">
              <a:lnSpc>
                <a:spcPct val="100000"/>
              </a:lnSpc>
              <a:spcBef>
                <a:spcPts val="8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3pPr>
            <a:lvl4pPr marL="1828800" marR="0" lvl="3"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4pPr>
            <a:lvl5pPr marL="2286000" marR="0" lvl="4"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5pPr>
            <a:lvl6pPr marL="2743200" marR="0" lvl="5"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6pPr>
            <a:lvl7pPr marL="3200400" marR="0" lvl="6"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7pPr>
            <a:lvl8pPr marL="3657600" marR="0" lvl="7"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8pPr>
            <a:lvl9pPr marL="4114800" marR="0" lvl="8"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2"/>
            <a:ext cx="10972801" cy="576299"/>
          </a:xfrm>
          <a:prstGeom prst="rect">
            <a:avLst/>
          </a:prstGeom>
        </p:spPr>
        <p:txBody>
          <a:bodyPr vert="horz" lIns="121899" tIns="60949" rIns="121899" bIns="6094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09600" y="1176844"/>
            <a:ext cx="10972801" cy="5279136"/>
          </a:xfrm>
          <a:prstGeom prst="rect">
            <a:avLst/>
          </a:prstGeom>
        </p:spPr>
        <p:txBody>
          <a:bodyPr vert="horz" lIns="0" tIns="60949" rIns="121899"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oogle Shape;48;p6" descr="A picture containing square&#10;&#10;Description automatically generated">
            <a:extLst>
              <a:ext uri="{FF2B5EF4-FFF2-40B4-BE49-F238E27FC236}">
                <a16:creationId xmlns:a16="http://schemas.microsoft.com/office/drawing/2014/main" id="{F22A218E-4E3A-442E-9A3C-63F0B0AB1A1F}"/>
              </a:ext>
            </a:extLst>
          </p:cNvPr>
          <p:cNvPicPr preferRelativeResize="0"/>
          <p:nvPr userDrawn="1"/>
        </p:nvPicPr>
        <p:blipFill rotWithShape="1">
          <a:blip r:embed="rId15">
            <a:alphaModFix/>
          </a:blip>
          <a:srcRect/>
          <a:stretch/>
        </p:blipFill>
        <p:spPr>
          <a:xfrm>
            <a:off x="5937" y="5824727"/>
            <a:ext cx="1033273" cy="1033273"/>
          </a:xfrm>
          <a:prstGeom prst="rect">
            <a:avLst/>
          </a:prstGeom>
          <a:noFill/>
          <a:ln>
            <a:noFill/>
          </a:ln>
        </p:spPr>
      </p:pic>
      <p:pic>
        <p:nvPicPr>
          <p:cNvPr id="5" name="Google Shape;49;p6" descr="Icon&#10;&#10;Description automatically generated">
            <a:extLst>
              <a:ext uri="{FF2B5EF4-FFF2-40B4-BE49-F238E27FC236}">
                <a16:creationId xmlns:a16="http://schemas.microsoft.com/office/drawing/2014/main" id="{470007B0-4C79-42B3-951A-716CEA5F9B13}"/>
              </a:ext>
            </a:extLst>
          </p:cNvPr>
          <p:cNvPicPr preferRelativeResize="0"/>
          <p:nvPr userDrawn="1"/>
        </p:nvPicPr>
        <p:blipFill rotWithShape="1">
          <a:blip r:embed="rId16">
            <a:alphaModFix/>
          </a:blip>
          <a:srcRect/>
          <a:stretch/>
        </p:blipFill>
        <p:spPr>
          <a:xfrm>
            <a:off x="11158728" y="0"/>
            <a:ext cx="1033272" cy="1033272"/>
          </a:xfrm>
          <a:prstGeom prst="rect">
            <a:avLst/>
          </a:prstGeom>
          <a:noFill/>
          <a:ln>
            <a:noFill/>
          </a:ln>
        </p:spPr>
      </p:pic>
    </p:spTree>
    <p:extLst>
      <p:ext uri="{BB962C8B-B14F-4D97-AF65-F5344CB8AC3E}">
        <p14:creationId xmlns:p14="http://schemas.microsoft.com/office/powerpoint/2010/main" val="76709908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xStyles>
    <p:titleStyle>
      <a:lvl1pPr algn="l" defTabSz="609493" rtl="0" eaLnBrk="1" latinLnBrk="0" hangingPunct="1">
        <a:spcBef>
          <a:spcPct val="0"/>
        </a:spcBef>
        <a:buNone/>
        <a:defRPr sz="2800" kern="1200">
          <a:solidFill>
            <a:schemeClr val="tx1"/>
          </a:solidFill>
          <a:latin typeface="Arial"/>
          <a:ea typeface="+mj-ea"/>
          <a:cs typeface="Arial"/>
        </a:defRPr>
      </a:lvl1pPr>
    </p:titleStyle>
    <p:bodyStyle>
      <a:lvl1pPr marL="365696" indent="-219418" algn="l" defTabSz="609493" rtl="0" eaLnBrk="1" latinLnBrk="0" hangingPunct="1">
        <a:spcBef>
          <a:spcPts val="800"/>
        </a:spcBef>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3.gif"/><Relationship Id="rId4" Type="http://schemas.openxmlformats.org/officeDocument/2006/relationships/image" Target="../media/image32.gif"/></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4.bmp"/><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signup.earthengine.google.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google.com/earth-engine/datasets/catalog/LANDSAT_LC08_C01_T1_S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earthengine.google.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google/earthengine-api/blob/master/python/examples/ipynb/ee-api-colab-setup.ipynb#scrollTo=tRPULejJhBS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evelopers.google.com/earth-engine/guides/classifica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evelopers.google.com/earth-engine/tutorials/community/modis-ndvi-time-series-animation"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developers.google.com/earth-engine/datasets/catalog/landsat" TargetMode="External"/><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s.google.com/earth-engine/datasets/catalog/sentinel-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developers.google.com/earth-engine/datasets/catalog/modis" TargetMode="External"/><Relationship Id="rId4" Type="http://schemas.openxmlformats.org/officeDocument/2006/relationships/hyperlink" Target="https://developers.google.com/earth-engine/datasets/catalog/MODIS_006_MOD09GQ"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ppliedsciences.nasa.gov/join-mission/training/spanish/arset-mapeo-y-monitoreo-de-los-bosques-con-datos-sa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appliedsciences.nasa.gov/join-mission/training/english/arset-forest-mapping-and-monitoring-sar-data" TargetMode="External"/><Relationship Id="rId5" Type="http://schemas.openxmlformats.org/officeDocument/2006/relationships/image" Target="../media/image56.jpg"/><Relationship Id="rId4" Type="http://schemas.openxmlformats.org/officeDocument/2006/relationships/hyperlink" Target="https://developers.google.com/earth-engine/datasets/catalog/COPERNICUS_S1_GR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www.un-spider.org/advisory-support/recommended-practices/recommended-practice-burn-severity/burn-severity-earth-eng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un-spider.org/advisory-support/recommended-practices/recommended-practice-burn-severity/Step-by-Step/QGIS-sentinel2"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hyperlink" Target="https://appliedsciences.nasa.gov/join-mission/training/english/arset-remote-sensing-mangroves-support-un-sustainable-developmen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mangrovescience.earthengine.app/view/mangrove-dataset-selector" TargetMode="External"/><Relationship Id="rId5" Type="http://schemas.openxmlformats.org/officeDocument/2006/relationships/image" Target="../media/image59.png"/><Relationship Id="rId4" Type="http://schemas.openxmlformats.org/officeDocument/2006/relationships/hyperlink" Target="https://appliedsciences.nasa.gov/join-mission/training/spanish/arset-mapeo-y-monitoreo-de-los-bosques-con-datos-sar"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s.google.com/earth-engine/datasets/tags/landcove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developers.google.com/earth-engine/datasets/catalog/COPERNICUS_Landcover_100m_Proba-V-C3_Global" TargetMode="Externa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code.earthengine.google.com/c0cee80a1637bbbc7b1723519be571d4"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esa-worldcover.org/en" TargetMode="External"/><Relationship Id="rId4" Type="http://schemas.openxmlformats.org/officeDocument/2006/relationships/hyperlink" Target="https://developers.google.com/earth-engine/datasets/catalog/ESA_WorldCover_v100"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appliedsciences.nasa.gov/join-mission/training/english/arset-using-google-earth-engine-land-monitoring-applications" TargetMode="External"/><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roups.google.com/forum/#!forum/google-earth-engine-developers" TargetMode="External"/><Relationship Id="rId5" Type="http://schemas.openxmlformats.org/officeDocument/2006/relationships/hyperlink" Target="https://developers.google.com/earth-engine" TargetMode="External"/><Relationship Id="rId4" Type="http://schemas.openxmlformats.org/officeDocument/2006/relationships/hyperlink" Target="https://appliedsciences.nasa.gov/join-mission/training/english/arset-forest-mapping-and-monitoring-sar-data"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code.earthengine.google.com/00e7a7f5521c592d7523cd281b2552c7"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global-surface-water.appspot.com/" TargetMode="External"/><Relationship Id="rId4" Type="http://schemas.openxmlformats.org/officeDocument/2006/relationships/hyperlink" Target="https://developers.google.com/earth-engine/datasets/catalog/JRC_GSW1_4_GlobalSurfaceWater"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s.google.com/earth-engine/datasets/tags/surfac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ppliedsciences.nasa.gov/join-mission/training/english/arset-mapping-and-monitoring-lakes-and-reservoirs-satellite" TargetMode="External"/><Relationship Id="rId4" Type="http://schemas.openxmlformats.org/officeDocument/2006/relationships/hyperlink" Target="https://appliedsciences.nasa.gov/join-mission/training/english/arset-using-earth-observations-monitor-water-budgets-river-basin-0"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5.emf"/><Relationship Id="rId5" Type="http://schemas.openxmlformats.org/officeDocument/2006/relationships/oleObject" Target="../embeddings/oleObject3.bin"/><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4" name="Google Shape;124;p1"/>
          <p:cNvSpPr txBox="1">
            <a:spLocks noGrp="1"/>
          </p:cNvSpPr>
          <p:nvPr>
            <p:ph type="ctrTitle"/>
          </p:nvPr>
        </p:nvSpPr>
        <p:spPr>
          <a:xfrm>
            <a:off x="2399816" y="5381919"/>
            <a:ext cx="8480219" cy="821233"/>
          </a:xfrm>
          <a:prstGeom prst="rect">
            <a:avLst/>
          </a:prstGeom>
          <a:noFill/>
          <a:ln>
            <a:noFill/>
          </a:ln>
        </p:spPr>
        <p:txBody>
          <a:bodyPr spcFirstLastPara="1" wrap="square" lIns="121875" tIns="60925" rIns="121875" bIns="60925" anchor="ctr" anchorCtr="0">
            <a:normAutofit/>
          </a:bodyPr>
          <a:lstStyle/>
          <a:p>
            <a:pPr marL="0" lvl="0" indent="0" algn="ctr" rtl="0">
              <a:lnSpc>
                <a:spcPct val="120000"/>
              </a:lnSpc>
              <a:spcBef>
                <a:spcPts val="0"/>
              </a:spcBef>
              <a:spcAft>
                <a:spcPts val="0"/>
              </a:spcAft>
              <a:buSzPct val="48611"/>
              <a:buNone/>
            </a:pPr>
            <a:r>
              <a:rPr lang="es-419" b="0" i="0" dirty="0">
                <a:solidFill>
                  <a:schemeClr val="tx1"/>
                </a:solidFill>
                <a:effectLst/>
                <a:latin typeface="Century Gothic" panose="020B0502020202020204" pitchFamily="34" charset="0"/>
              </a:rPr>
              <a:t>Teledetección de la Cobertura Terrestre</a:t>
            </a:r>
            <a:endParaRPr lang="es-419" dirty="0">
              <a:solidFill>
                <a:schemeClr val="tx1"/>
              </a:solidFill>
              <a:latin typeface="Century Gothic" panose="020B0502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83655" y="1474335"/>
            <a:ext cx="5577840" cy="4843810"/>
          </a:xfrm>
        </p:spPr>
        <p:txBody>
          <a:bodyPr>
            <a:normAutofit/>
          </a:bodyPr>
          <a:lstStyle/>
          <a:p>
            <a:r>
              <a:rPr lang="es-419" sz="2200" dirty="0">
                <a:latin typeface="Century Gothic" panose="020B0502020202020204" pitchFamily="34" charset="0"/>
              </a:rPr>
              <a:t>Requiere delinear los limites de las clases en un espacio n-dimensional usando las estadísticas de las clases</a:t>
            </a:r>
          </a:p>
          <a:p>
            <a:r>
              <a:rPr lang="es-419" sz="2200" dirty="0">
                <a:latin typeface="Century Gothic" panose="020B0502020202020204" pitchFamily="34" charset="0"/>
              </a:rPr>
              <a:t>Cada grupo de píxeles se caracteriza por:</a:t>
            </a:r>
          </a:p>
          <a:p>
            <a:pPr lvl="1"/>
            <a:r>
              <a:rPr lang="es-419" sz="2200" dirty="0">
                <a:latin typeface="Century Gothic" panose="020B0502020202020204" pitchFamily="34" charset="0"/>
              </a:rPr>
              <a:t>min.</a:t>
            </a:r>
          </a:p>
          <a:p>
            <a:pPr lvl="1"/>
            <a:r>
              <a:rPr lang="es-419" sz="2200" dirty="0">
                <a:latin typeface="Century Gothic" panose="020B0502020202020204" pitchFamily="34" charset="0"/>
              </a:rPr>
              <a:t>max.</a:t>
            </a:r>
          </a:p>
          <a:p>
            <a:pPr lvl="1"/>
            <a:r>
              <a:rPr lang="es-419" sz="2200" dirty="0">
                <a:latin typeface="Century Gothic" panose="020B0502020202020204" pitchFamily="34" charset="0"/>
              </a:rPr>
              <a:t>media</a:t>
            </a:r>
          </a:p>
          <a:p>
            <a:pPr lvl="1"/>
            <a:r>
              <a:rPr lang="es-419" sz="2200" dirty="0">
                <a:latin typeface="Century Gothic" panose="020B0502020202020204" pitchFamily="34" charset="0"/>
              </a:rPr>
              <a:t>desviación del estándar</a:t>
            </a:r>
          </a:p>
          <a:p>
            <a:r>
              <a:rPr lang="es-419" sz="2200" dirty="0">
                <a:latin typeface="Century Gothic" panose="020B0502020202020204" pitchFamily="34" charset="0"/>
              </a:rPr>
              <a:t>Todos los píxeles en la imagen que caen dentro de esas estadísticas reciben esas etiquetas.</a:t>
            </a:r>
          </a:p>
        </p:txBody>
      </p:sp>
      <p:grpSp>
        <p:nvGrpSpPr>
          <p:cNvPr id="18" name="Group 17"/>
          <p:cNvGrpSpPr/>
          <p:nvPr/>
        </p:nvGrpSpPr>
        <p:grpSpPr>
          <a:xfrm>
            <a:off x="6277605" y="1474335"/>
            <a:ext cx="5283642" cy="3137938"/>
            <a:chOff x="6300731" y="1474335"/>
            <a:chExt cx="5283642" cy="3137938"/>
          </a:xfrm>
        </p:grpSpPr>
        <p:graphicFrame>
          <p:nvGraphicFramePr>
            <p:cNvPr id="13" name="Object 12"/>
            <p:cNvGraphicFramePr>
              <a:graphicFrameLocks noChangeAspect="1"/>
            </p:cNvGraphicFramePr>
            <p:nvPr/>
          </p:nvGraphicFramePr>
          <p:xfrm>
            <a:off x="6300731" y="1474335"/>
            <a:ext cx="5283642" cy="3137938"/>
          </p:xfrm>
          <a:graphic>
            <a:graphicData uri="http://schemas.openxmlformats.org/presentationml/2006/ole">
              <mc:AlternateContent xmlns:mc="http://schemas.openxmlformats.org/markup-compatibility/2006">
                <mc:Choice xmlns:v="urn:schemas-microsoft-com:vml" Requires="v">
                  <p:oleObj name="Chart" r:id="rId2" imgW="5410200" imgH="3213100" progId="Excel.Chart.8">
                    <p:embed/>
                  </p:oleObj>
                </mc:Choice>
                <mc:Fallback>
                  <p:oleObj name="Chart" r:id="rId2" imgW="5410200" imgH="3213100" progId="Excel.Chart.8">
                    <p:embed/>
                    <p:pic>
                      <p:nvPicPr>
                        <p:cNvPr id="13" name="Object 12"/>
                        <p:cNvPicPr/>
                        <p:nvPr/>
                      </p:nvPicPr>
                      <p:blipFill>
                        <a:blip r:embed="rId3"/>
                        <a:stretch>
                          <a:fillRect/>
                        </a:stretch>
                      </p:blipFill>
                      <p:spPr>
                        <a:xfrm>
                          <a:off x="6300731" y="1474335"/>
                          <a:ext cx="5283642" cy="3137938"/>
                        </a:xfrm>
                        <a:prstGeom prst="rect">
                          <a:avLst/>
                        </a:prstGeom>
                      </p:spPr>
                    </p:pic>
                  </p:oleObj>
                </mc:Fallback>
              </mc:AlternateContent>
            </a:graphicData>
          </a:graphic>
        </p:graphicFrame>
        <p:sp>
          <p:nvSpPr>
            <p:cNvPr id="14" name="TextBox 13"/>
            <p:cNvSpPr txBox="1"/>
            <p:nvPr/>
          </p:nvSpPr>
          <p:spPr>
            <a:xfrm>
              <a:off x="8853351" y="1857551"/>
              <a:ext cx="1774845" cy="420564"/>
            </a:xfrm>
            <a:prstGeom prst="rect">
              <a:avLst/>
            </a:prstGeom>
            <a:solidFill>
              <a:schemeClr val="bg1">
                <a:lumMod val="95000"/>
                <a:alpha val="80000"/>
              </a:schemeClr>
            </a:solidFill>
          </p:spPr>
          <p:txBody>
            <a:bodyPr wrap="none" rtlCol="0">
              <a:spAutoFit/>
            </a:bodyPr>
            <a:lstStyle/>
            <a:p>
              <a:r>
                <a:rPr lang="es-419" sz="2133" dirty="0">
                  <a:latin typeface="Century Gothic" panose="020B0502020202020204" pitchFamily="34" charset="0"/>
                </a:rPr>
                <a:t>Vegetación</a:t>
              </a:r>
            </a:p>
          </p:txBody>
        </p:sp>
        <p:sp>
          <p:nvSpPr>
            <p:cNvPr id="15" name="TextBox 14"/>
            <p:cNvSpPr txBox="1"/>
            <p:nvPr/>
          </p:nvSpPr>
          <p:spPr>
            <a:xfrm>
              <a:off x="10437833" y="2317046"/>
              <a:ext cx="899605" cy="420564"/>
            </a:xfrm>
            <a:prstGeom prst="rect">
              <a:avLst/>
            </a:prstGeom>
            <a:solidFill>
              <a:schemeClr val="bg1">
                <a:lumMod val="95000"/>
                <a:alpha val="80000"/>
              </a:schemeClr>
            </a:solidFill>
          </p:spPr>
          <p:txBody>
            <a:bodyPr wrap="none" rtlCol="0">
              <a:spAutoFit/>
            </a:bodyPr>
            <a:lstStyle/>
            <a:p>
              <a:r>
                <a:rPr lang="es-419" sz="2133" dirty="0">
                  <a:latin typeface="Century Gothic" panose="020B0502020202020204" pitchFamily="34" charset="0"/>
                </a:rPr>
                <a:t>Suelo</a:t>
              </a:r>
            </a:p>
          </p:txBody>
        </p:sp>
        <p:sp>
          <p:nvSpPr>
            <p:cNvPr id="16" name="Oval 15"/>
            <p:cNvSpPr/>
            <p:nvPr/>
          </p:nvSpPr>
          <p:spPr>
            <a:xfrm>
              <a:off x="7416600" y="1928225"/>
              <a:ext cx="1367740" cy="951470"/>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7" name="Oval 16"/>
            <p:cNvSpPr/>
            <p:nvPr/>
          </p:nvSpPr>
          <p:spPr>
            <a:xfrm>
              <a:off x="10053937" y="2789796"/>
              <a:ext cx="1152801" cy="743641"/>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grpSp>
        <p:nvGrpSpPr>
          <p:cNvPr id="19" name="Group 153"/>
          <p:cNvGrpSpPr>
            <a:grpSpLocks/>
          </p:cNvGrpSpPr>
          <p:nvPr/>
        </p:nvGrpSpPr>
        <p:grpSpPr bwMode="auto">
          <a:xfrm rot="16200000">
            <a:off x="7925956" y="3936227"/>
            <a:ext cx="2186653" cy="2577185"/>
            <a:chOff x="1371" y="1394"/>
            <a:chExt cx="1767" cy="2274"/>
          </a:xfrm>
        </p:grpSpPr>
        <p:sp>
          <p:nvSpPr>
            <p:cNvPr id="20" name="Rectangle 154"/>
            <p:cNvSpPr>
              <a:spLocks noChangeArrowheads="1"/>
            </p:cNvSpPr>
            <p:nvPr/>
          </p:nvSpPr>
          <p:spPr bwMode="auto">
            <a:xfrm>
              <a:off x="1377" y="1400"/>
              <a:ext cx="1755" cy="2262"/>
            </a:xfrm>
            <a:prstGeom prst="rect">
              <a:avLst/>
            </a:prstGeom>
            <a:solidFill>
              <a:srgbClr val="00B3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1" name="Freeform 155"/>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2" name="Freeform 156"/>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3" name="Freeform 157"/>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4" name="Freeform 158"/>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5" name="Freeform 159"/>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6" name="Freeform 160"/>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7" name="Freeform 161"/>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grpSp>
        <p:nvGrpSpPr>
          <p:cNvPr id="35" name="Group 34"/>
          <p:cNvGrpSpPr/>
          <p:nvPr/>
        </p:nvGrpSpPr>
        <p:grpSpPr>
          <a:xfrm>
            <a:off x="8077343" y="2879696"/>
            <a:ext cx="2529868" cy="1858699"/>
            <a:chOff x="8075756" y="2879695"/>
            <a:chExt cx="2529868" cy="1858699"/>
          </a:xfrm>
        </p:grpSpPr>
        <p:cxnSp>
          <p:nvCxnSpPr>
            <p:cNvPr id="31" name="Straight Arrow Connector 30"/>
            <p:cNvCxnSpPr>
              <a:stCxn id="16" idx="4"/>
            </p:cNvCxnSpPr>
            <p:nvPr/>
          </p:nvCxnSpPr>
          <p:spPr>
            <a:xfrm>
              <a:off x="8075756" y="2879695"/>
              <a:ext cx="303876" cy="150695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p:cNvCxnSpPr>
            <p:nvPr/>
          </p:nvCxnSpPr>
          <p:spPr>
            <a:xfrm flipH="1">
              <a:off x="9817149" y="3533437"/>
              <a:ext cx="788475" cy="120495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8" name="Title 1">
            <a:extLst>
              <a:ext uri="{FF2B5EF4-FFF2-40B4-BE49-F238E27FC236}">
                <a16:creationId xmlns:a16="http://schemas.microsoft.com/office/drawing/2014/main" id="{553B4D7A-AA68-4E7F-87B5-6C47682E4C5F}"/>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s-419" b="1" dirty="0">
                <a:latin typeface="Century Gothic" panose="020B0502020202020204" pitchFamily="34" charset="0"/>
              </a:rPr>
              <a:t>Clasificación de Imágenes</a:t>
            </a:r>
          </a:p>
        </p:txBody>
      </p:sp>
    </p:spTree>
    <p:extLst>
      <p:ext uri="{BB962C8B-B14F-4D97-AF65-F5344CB8AC3E}">
        <p14:creationId xmlns:p14="http://schemas.microsoft.com/office/powerpoint/2010/main" val="208052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419" b="1" dirty="0">
                <a:latin typeface="Century Gothic" panose="020B0502020202020204" pitchFamily="34" charset="0"/>
              </a:rPr>
              <a:t>Clasificación de Imágenes (Metodologías)</a:t>
            </a:r>
          </a:p>
        </p:txBody>
      </p:sp>
      <p:sp>
        <p:nvSpPr>
          <p:cNvPr id="8" name="Content Placeholder 7"/>
          <p:cNvSpPr>
            <a:spLocks noGrp="1"/>
          </p:cNvSpPr>
          <p:nvPr>
            <p:ph idx="1"/>
          </p:nvPr>
        </p:nvSpPr>
        <p:spPr>
          <a:xfrm>
            <a:off x="489314" y="1023767"/>
            <a:ext cx="5577840" cy="4251960"/>
          </a:xfrm>
        </p:spPr>
        <p:txBody>
          <a:bodyPr/>
          <a:lstStyle/>
          <a:p>
            <a:pPr marL="146278" indent="0">
              <a:buNone/>
            </a:pPr>
            <a:r>
              <a:rPr lang="es-419" b="1" dirty="0">
                <a:latin typeface="Century Gothic" panose="020B0502020202020204" pitchFamily="34" charset="0"/>
              </a:rPr>
              <a:t>Basada en Píxeles</a:t>
            </a:r>
          </a:p>
          <a:p>
            <a:r>
              <a:rPr lang="es-419" dirty="0">
                <a:latin typeface="Century Gothic" panose="020B0502020202020204" pitchFamily="34" charset="0"/>
              </a:rPr>
              <a:t>Cada píxel se agrupa en una clase</a:t>
            </a:r>
          </a:p>
          <a:p>
            <a:r>
              <a:rPr lang="es-419" dirty="0">
                <a:latin typeface="Century Gothic" panose="020B0502020202020204" pitchFamily="34" charset="0"/>
              </a:rPr>
              <a:t>Es útil para múltiples cambios en el uso del suelo dentro de poco tiempo</a:t>
            </a:r>
          </a:p>
          <a:p>
            <a:r>
              <a:rPr lang="es-419" dirty="0">
                <a:latin typeface="Century Gothic" panose="020B0502020202020204" pitchFamily="34" charset="0"/>
              </a:rPr>
              <a:t>Mejor para una cobertura completa de datos y si hay una necesidad de asegurar la consistencia de las series temporales a nivel de píxel</a:t>
            </a:r>
          </a:p>
        </p:txBody>
      </p:sp>
      <p:sp>
        <p:nvSpPr>
          <p:cNvPr id="10" name="Content Placeholder 9"/>
          <p:cNvSpPr>
            <a:spLocks noGrp="1"/>
          </p:cNvSpPr>
          <p:nvPr>
            <p:ph idx="11"/>
          </p:nvPr>
        </p:nvSpPr>
        <p:spPr>
          <a:xfrm>
            <a:off x="6132576" y="1023767"/>
            <a:ext cx="5577840" cy="4251960"/>
          </a:xfrm>
        </p:spPr>
        <p:txBody>
          <a:bodyPr/>
          <a:lstStyle/>
          <a:p>
            <a:pPr marL="146278" indent="0">
              <a:buNone/>
            </a:pPr>
            <a:r>
              <a:rPr lang="es-419" b="1" dirty="0">
                <a:latin typeface="Century Gothic" panose="020B0502020202020204" pitchFamily="34" charset="0"/>
              </a:rPr>
              <a:t>Basada en un Objeto</a:t>
            </a:r>
          </a:p>
          <a:p>
            <a:r>
              <a:rPr lang="es-419" dirty="0">
                <a:latin typeface="Century Gothic" panose="020B0502020202020204" pitchFamily="34" charset="0"/>
              </a:rPr>
              <a:t>Los píxeles con características espectrales comunes se agrupan juntos (segmentación)</a:t>
            </a:r>
          </a:p>
          <a:p>
            <a:r>
              <a:rPr lang="es-419" dirty="0">
                <a:latin typeface="Century Gothic" panose="020B0502020202020204" pitchFamily="34" charset="0"/>
              </a:rPr>
              <a:t>Es útil para:</a:t>
            </a:r>
          </a:p>
          <a:p>
            <a:pPr lvl="1"/>
            <a:r>
              <a:rPr lang="es-419" dirty="0">
                <a:latin typeface="Century Gothic" panose="020B0502020202020204" pitchFamily="34" charset="0"/>
              </a:rPr>
              <a:t>La reducción del ruido de speckle en las imágenes de radar</a:t>
            </a:r>
          </a:p>
          <a:p>
            <a:pPr lvl="1"/>
            <a:r>
              <a:rPr lang="es-419" dirty="0">
                <a:latin typeface="Century Gothic" panose="020B0502020202020204" pitchFamily="34" charset="0"/>
              </a:rPr>
              <a:t>Imágenes de alta resolución</a:t>
            </a:r>
          </a:p>
          <a:p>
            <a:endParaRPr lang="es-419" dirty="0">
              <a:latin typeface="Century Gothic" panose="020B0502020202020204" pitchFamily="34" charset="0"/>
            </a:endParaRPr>
          </a:p>
        </p:txBody>
      </p:sp>
      <p:sp>
        <p:nvSpPr>
          <p:cNvPr id="11" name="Content Placeholder 10"/>
          <p:cNvSpPr>
            <a:spLocks noGrp="1"/>
          </p:cNvSpPr>
          <p:nvPr>
            <p:ph sz="quarter" idx="12"/>
          </p:nvPr>
        </p:nvSpPr>
        <p:spPr>
          <a:xfrm>
            <a:off x="1367616" y="6004345"/>
            <a:ext cx="9867021" cy="470101"/>
          </a:xfrm>
        </p:spPr>
        <p:txBody>
          <a:bodyPr/>
          <a:lstStyle/>
          <a:p>
            <a:r>
              <a:rPr lang="en-US" dirty="0">
                <a:latin typeface="Century Gothic" panose="020B0502020202020204" pitchFamily="34" charset="0"/>
              </a:rPr>
              <a:t>Whiteside, T., &amp; Ahmad, W. (2005, September). A comparison of object-oriented and pixel-based classification methods for mapping land cover in northern Australia. </a:t>
            </a:r>
            <a:r>
              <a:rPr lang="en-US" i="1" dirty="0">
                <a:latin typeface="Century Gothic" panose="020B0502020202020204" pitchFamily="34" charset="0"/>
              </a:rPr>
              <a:t>Proceedings of SSC2005 Spatial intelligence, innovation and praxis: The national biennial Conference of the Spatial Sciences Institute</a:t>
            </a:r>
            <a:r>
              <a:rPr lang="en-US" dirty="0">
                <a:latin typeface="Century Gothic" panose="020B0502020202020204" pitchFamily="34" charset="0"/>
              </a:rPr>
              <a:t>.</a:t>
            </a:r>
          </a:p>
        </p:txBody>
      </p:sp>
      <p:grpSp>
        <p:nvGrpSpPr>
          <p:cNvPr id="13" name="Group 12"/>
          <p:cNvGrpSpPr/>
          <p:nvPr/>
        </p:nvGrpSpPr>
        <p:grpSpPr>
          <a:xfrm>
            <a:off x="1487936" y="4048081"/>
            <a:ext cx="3565136" cy="1831710"/>
            <a:chOff x="1195642" y="3479015"/>
            <a:chExt cx="2135421" cy="1097145"/>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95642" y="3479015"/>
              <a:ext cx="1125550" cy="10971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66324" y="3597366"/>
              <a:ext cx="964739" cy="8604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grpSp>
        <p:nvGrpSpPr>
          <p:cNvPr id="16" name="Group 15"/>
          <p:cNvGrpSpPr/>
          <p:nvPr/>
        </p:nvGrpSpPr>
        <p:grpSpPr>
          <a:xfrm>
            <a:off x="6905161" y="4048081"/>
            <a:ext cx="4032670" cy="1831710"/>
            <a:chOff x="5446812" y="3372610"/>
            <a:chExt cx="2422156" cy="1100186"/>
          </a:xfrm>
        </p:grpSpPr>
        <p:pic>
          <p:nvPicPr>
            <p:cNvPr id="17" name="Picture 1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54046" y="3372610"/>
              <a:ext cx="1114922" cy="1097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8"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46812" y="3375516"/>
              <a:ext cx="1228645" cy="1097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07876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b="1" dirty="0">
                <a:latin typeface="Century Gothic" panose="020B0502020202020204" pitchFamily="34" charset="0"/>
              </a:rPr>
              <a:t>Clasificación de Imágenes (Metodologías)</a:t>
            </a:r>
          </a:p>
        </p:txBody>
      </p:sp>
      <p:sp>
        <p:nvSpPr>
          <p:cNvPr id="3" name="Content Placeholder 2"/>
          <p:cNvSpPr>
            <a:spLocks noGrp="1"/>
          </p:cNvSpPr>
          <p:nvPr>
            <p:ph idx="1"/>
          </p:nvPr>
        </p:nvSpPr>
        <p:spPr>
          <a:xfrm>
            <a:off x="481584" y="930749"/>
            <a:ext cx="5577840" cy="4251960"/>
          </a:xfrm>
        </p:spPr>
        <p:txBody>
          <a:bodyPr>
            <a:normAutofit/>
          </a:bodyPr>
          <a:lstStyle/>
          <a:p>
            <a:pPr marL="146278" indent="0">
              <a:lnSpc>
                <a:spcPts val="2300"/>
              </a:lnSpc>
              <a:spcBef>
                <a:spcPts val="400"/>
              </a:spcBef>
              <a:buNone/>
            </a:pPr>
            <a:r>
              <a:rPr lang="es-419" sz="2200" b="1" dirty="0">
                <a:latin typeface="Century Gothic" panose="020B0502020202020204" pitchFamily="34" charset="0"/>
              </a:rPr>
              <a:t>Supervisada</a:t>
            </a:r>
          </a:p>
          <a:p>
            <a:pPr>
              <a:lnSpc>
                <a:spcPts val="2300"/>
              </a:lnSpc>
              <a:spcBef>
                <a:spcPts val="400"/>
              </a:spcBef>
            </a:pPr>
            <a:r>
              <a:rPr lang="es-419" sz="2200" dirty="0">
                <a:latin typeface="Century Gothic" panose="020B0502020202020204" pitchFamily="34" charset="0"/>
              </a:rPr>
              <a:t>Usa áreas de tipos de vegetación conocidos definidas por expertos (áreas de entrenamiento) para afinar los parámetros de los algoritmos de clasificación</a:t>
            </a:r>
          </a:p>
          <a:p>
            <a:pPr>
              <a:lnSpc>
                <a:spcPts val="2300"/>
              </a:lnSpc>
              <a:spcBef>
                <a:spcPts val="400"/>
              </a:spcBef>
            </a:pPr>
            <a:r>
              <a:rPr lang="es-419" sz="2200" dirty="0">
                <a:latin typeface="Century Gothic" panose="020B0502020202020204" pitchFamily="34" charset="0"/>
              </a:rPr>
              <a:t>Entonces, el algoritmo automáticamente identifica y etiqueta áreas similares a los datos de entrenamiento</a:t>
            </a:r>
          </a:p>
        </p:txBody>
      </p:sp>
      <p:sp>
        <p:nvSpPr>
          <p:cNvPr id="5" name="Content Placeholder 4"/>
          <p:cNvSpPr>
            <a:spLocks noGrp="1"/>
          </p:cNvSpPr>
          <p:nvPr>
            <p:ph idx="11"/>
          </p:nvPr>
        </p:nvSpPr>
        <p:spPr>
          <a:xfrm>
            <a:off x="6132576" y="930749"/>
            <a:ext cx="5577840" cy="4251960"/>
          </a:xfrm>
        </p:spPr>
        <p:txBody>
          <a:bodyPr>
            <a:normAutofit/>
          </a:bodyPr>
          <a:lstStyle/>
          <a:p>
            <a:pPr marL="146278" indent="0">
              <a:lnSpc>
                <a:spcPts val="2400"/>
              </a:lnSpc>
              <a:buNone/>
            </a:pPr>
            <a:r>
              <a:rPr lang="es-419" sz="2200" b="1" dirty="0">
                <a:latin typeface="Century Gothic" panose="020B0502020202020204" pitchFamily="34" charset="0"/>
              </a:rPr>
              <a:t>No supervisada</a:t>
            </a:r>
          </a:p>
          <a:p>
            <a:pPr>
              <a:lnSpc>
                <a:spcPts val="2400"/>
              </a:lnSpc>
            </a:pPr>
            <a:r>
              <a:rPr lang="es-419" sz="2200" dirty="0">
                <a:latin typeface="Century Gothic" panose="020B0502020202020204" pitchFamily="34" charset="0"/>
              </a:rPr>
              <a:t>Usa algoritmos de clasificación para asignar los píxeles a un número de agrupaciones de clases especificado por el usuario</a:t>
            </a:r>
          </a:p>
          <a:p>
            <a:pPr>
              <a:lnSpc>
                <a:spcPts val="2400"/>
              </a:lnSpc>
            </a:pPr>
            <a:r>
              <a:rPr lang="es-419" sz="2200" dirty="0">
                <a:latin typeface="Century Gothic" panose="020B0502020202020204" pitchFamily="34" charset="0"/>
              </a:rPr>
              <a:t>Los interpretes le asignan un valor correspondiente a una clase de cobertura terrestre a cada una de las agrupaciones de píxeles </a:t>
            </a:r>
          </a:p>
        </p:txBody>
      </p:sp>
      <p:sp>
        <p:nvSpPr>
          <p:cNvPr id="7" name="Content Placeholder 6"/>
          <p:cNvSpPr>
            <a:spLocks noGrp="1"/>
          </p:cNvSpPr>
          <p:nvPr>
            <p:ph sz="quarter" idx="13"/>
          </p:nvPr>
        </p:nvSpPr>
        <p:spPr>
          <a:xfrm>
            <a:off x="6877064" y="5927251"/>
            <a:ext cx="4350569" cy="437851"/>
          </a:xfrm>
        </p:spPr>
        <p:txBody>
          <a:bodyPr/>
          <a:lstStyle/>
          <a:p>
            <a:r>
              <a:rPr lang="en-US" dirty="0">
                <a:latin typeface="Century Gothic" panose="020B0502020202020204" pitchFamily="34" charset="0"/>
              </a:rPr>
              <a:t>Fuente: David DiBiase, </a:t>
            </a:r>
            <a:r>
              <a:rPr lang="es-419" dirty="0">
                <a:latin typeface="Century Gothic" panose="020B0502020202020204" pitchFamily="34" charset="0"/>
              </a:rPr>
              <a:t>Dpto. de Geografía de la Univ. Penn </a:t>
            </a:r>
            <a:r>
              <a:rPr lang="en-US" dirty="0">
                <a:latin typeface="Century Gothic" panose="020B0502020202020204" pitchFamily="34" charset="0"/>
              </a:rPr>
              <a:t>State</a:t>
            </a:r>
          </a:p>
        </p:txBody>
      </p:sp>
      <p:pic>
        <p:nvPicPr>
          <p:cNvPr id="8" name="Picture 6" descr="Screenshot showing two-class land cover map (unsupervised&#10;classificatio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20478" y="4098927"/>
            <a:ext cx="2602036" cy="1828324"/>
          </a:xfrm>
          <a:prstGeom prst="rect">
            <a:avLst/>
          </a:prstGeom>
          <a:noFill/>
          <a:effectLst/>
          <a:extLst>
            <a:ext uri="{909E8E84-426E-40dd-AFC4-6F175D3DCCD1}">
              <a14:hiddenFill xmlns="" xmlns:a14="http://schemas.microsoft.com/office/drawing/2010/main">
                <a:solidFill>
                  <a:srgbClr val="FFFFFF"/>
                </a:solidFill>
              </a14:hiddenFill>
            </a:ext>
          </a:extLst>
        </p:spPr>
      </p:pic>
      <p:grpSp>
        <p:nvGrpSpPr>
          <p:cNvPr id="13" name="Group 12"/>
          <p:cNvGrpSpPr/>
          <p:nvPr/>
        </p:nvGrpSpPr>
        <p:grpSpPr>
          <a:xfrm>
            <a:off x="720475" y="4098927"/>
            <a:ext cx="5100061" cy="1828324"/>
            <a:chOff x="718886" y="4160712"/>
            <a:chExt cx="5100061" cy="1828324"/>
          </a:xfrm>
        </p:grpSpPr>
        <p:pic>
          <p:nvPicPr>
            <p:cNvPr id="10" name="Picture 2" descr="Agricultural fields with certain fields highlighted "/>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8886" y="4160712"/>
              <a:ext cx="1734182" cy="1828324"/>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11" name="Picture 10" descr="Screenshot showing two-class land cover map (supervised&#10;classification)"/>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214821" y="4160712"/>
              <a:ext cx="2604126" cy="1828324"/>
            </a:xfrm>
            <a:prstGeom prst="rect">
              <a:avLst/>
            </a:prstGeom>
            <a:noFill/>
            <a:effectLst/>
            <a:extLst>
              <a:ext uri="{909E8E84-426E-40dd-AFC4-6F175D3DCCD1}">
                <a14:hiddenFill xmlns="" xmlns:a14="http://schemas.microsoft.com/office/drawing/2010/main">
                  <a:solidFill>
                    <a:srgbClr val="FFFFFF"/>
                  </a:solidFill>
                </a14:hiddenFill>
              </a:ext>
            </a:extLst>
          </p:spPr>
        </p:pic>
        <p:sp>
          <p:nvSpPr>
            <p:cNvPr id="12" name="Right Arrow 11"/>
            <p:cNvSpPr/>
            <p:nvPr/>
          </p:nvSpPr>
          <p:spPr>
            <a:xfrm>
              <a:off x="2572416" y="4938359"/>
              <a:ext cx="523057" cy="273030"/>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Tree>
    <p:extLst>
      <p:ext uri="{BB962C8B-B14F-4D97-AF65-F5344CB8AC3E}">
        <p14:creationId xmlns:p14="http://schemas.microsoft.com/office/powerpoint/2010/main" val="768249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93" y="324257"/>
            <a:ext cx="11227615" cy="576299"/>
          </a:xfrm>
        </p:spPr>
        <p:txBody>
          <a:bodyPr/>
          <a:lstStyle/>
          <a:p>
            <a:r>
              <a:rPr lang="es-419" b="1" dirty="0">
                <a:latin typeface="Century Gothic" panose="020B0502020202020204" pitchFamily="34" charset="0"/>
              </a:rPr>
              <a:t>Clasificación Supervisada vs. No Supervisada</a:t>
            </a:r>
          </a:p>
        </p:txBody>
      </p:sp>
      <p:sp>
        <p:nvSpPr>
          <p:cNvPr id="3" name="Content Placeholder 2"/>
          <p:cNvSpPr>
            <a:spLocks noGrp="1"/>
          </p:cNvSpPr>
          <p:nvPr>
            <p:ph idx="1"/>
          </p:nvPr>
        </p:nvSpPr>
        <p:spPr>
          <a:xfrm>
            <a:off x="482193" y="1235799"/>
            <a:ext cx="5579293" cy="4251960"/>
          </a:xfrm>
        </p:spPr>
        <p:txBody>
          <a:bodyPr/>
          <a:lstStyle/>
          <a:p>
            <a:pPr marL="146278" indent="0" algn="ctr">
              <a:buNone/>
            </a:pPr>
            <a:r>
              <a:rPr lang="es-419" b="1" dirty="0">
                <a:latin typeface="Century Gothic" panose="020B0502020202020204" pitchFamily="34" charset="0"/>
              </a:rPr>
              <a:t>Supervisada</a:t>
            </a:r>
          </a:p>
        </p:txBody>
      </p:sp>
      <p:sp>
        <p:nvSpPr>
          <p:cNvPr id="4" name="Content Placeholder 3"/>
          <p:cNvSpPr>
            <a:spLocks noGrp="1"/>
          </p:cNvSpPr>
          <p:nvPr>
            <p:ph idx="11"/>
          </p:nvPr>
        </p:nvSpPr>
        <p:spPr>
          <a:xfrm>
            <a:off x="6130514" y="1235799"/>
            <a:ext cx="5579293" cy="4251960"/>
          </a:xfrm>
        </p:spPr>
        <p:txBody>
          <a:bodyPr/>
          <a:lstStyle/>
          <a:p>
            <a:pPr marL="146278" indent="0" algn="ctr">
              <a:buNone/>
            </a:pPr>
            <a:r>
              <a:rPr lang="es-419" b="1" dirty="0">
                <a:latin typeface="Century Gothic" panose="020B0502020202020204" pitchFamily="34" charset="0"/>
              </a:rPr>
              <a:t>No supervisada</a:t>
            </a:r>
          </a:p>
        </p:txBody>
      </p:sp>
      <p:graphicFrame>
        <p:nvGraphicFramePr>
          <p:cNvPr id="7" name="Content Placeholder 15"/>
          <p:cNvGraphicFramePr>
            <a:graphicFrameLocks noGrp="1"/>
          </p:cNvGraphicFramePr>
          <p:nvPr>
            <p:ph idx="1"/>
            <p:extLst>
              <p:ext uri="{D42A27DB-BD31-4B8C-83A1-F6EECF244321}">
                <p14:modId xmlns:p14="http://schemas.microsoft.com/office/powerpoint/2010/main" val="1844798378"/>
              </p:ext>
            </p:extLst>
          </p:nvPr>
        </p:nvGraphicFramePr>
        <p:xfrm>
          <a:off x="484188" y="1800329"/>
          <a:ext cx="5576888" cy="427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reeform 7"/>
          <p:cNvSpPr/>
          <p:nvPr/>
        </p:nvSpPr>
        <p:spPr>
          <a:xfrm rot="5400000">
            <a:off x="1226138" y="2427451"/>
            <a:ext cx="1436170" cy="729050"/>
          </a:xfrm>
          <a:custGeom>
            <a:avLst/>
            <a:gdLst>
              <a:gd name="connsiteX0" fmla="*/ 1369448 w 1625480"/>
              <a:gd name="connsiteY0" fmla="*/ 729050 h 729050"/>
              <a:gd name="connsiteX1" fmla="*/ 1369448 w 1625480"/>
              <a:gd name="connsiteY1" fmla="*/ 0 h 729050"/>
              <a:gd name="connsiteX2" fmla="*/ 1625480 w 1625480"/>
              <a:gd name="connsiteY2" fmla="*/ 0 h 729050"/>
              <a:gd name="connsiteX3" fmla="*/ 1625480 w 1625480"/>
              <a:gd name="connsiteY3" fmla="*/ 729050 h 729050"/>
              <a:gd name="connsiteX4" fmla="*/ 0 w 1625480"/>
              <a:gd name="connsiteY4" fmla="*/ 182263 h 729050"/>
              <a:gd name="connsiteX5" fmla="*/ 182262 w 1625480"/>
              <a:gd name="connsiteY5" fmla="*/ 1 h 729050"/>
              <a:gd name="connsiteX6" fmla="*/ 364524 w 1625480"/>
              <a:gd name="connsiteY6" fmla="*/ 182263 h 729050"/>
              <a:gd name="connsiteX7" fmla="*/ 310462 w 1625480"/>
              <a:gd name="connsiteY7" fmla="*/ 182263 h 729050"/>
              <a:gd name="connsiteX8" fmla="*/ 310462 w 1625480"/>
              <a:gd name="connsiteY8" fmla="*/ 472651 h 729050"/>
              <a:gd name="connsiteX9" fmla="*/ 1369447 w 1625480"/>
              <a:gd name="connsiteY9" fmla="*/ 472651 h 729050"/>
              <a:gd name="connsiteX10" fmla="*/ 1369447 w 1625480"/>
              <a:gd name="connsiteY10" fmla="*/ 729050 h 729050"/>
              <a:gd name="connsiteX11" fmla="*/ 54063 w 1625480"/>
              <a:gd name="connsiteY11" fmla="*/ 729050 h 729050"/>
              <a:gd name="connsiteX12" fmla="*/ 54063 w 1625480"/>
              <a:gd name="connsiteY12" fmla="*/ 182263 h 7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480" h="729050">
                <a:moveTo>
                  <a:pt x="1369448" y="729050"/>
                </a:moveTo>
                <a:lnTo>
                  <a:pt x="1369448" y="0"/>
                </a:lnTo>
                <a:lnTo>
                  <a:pt x="1625480" y="0"/>
                </a:lnTo>
                <a:lnTo>
                  <a:pt x="1625480" y="729050"/>
                </a:lnTo>
                <a:close/>
                <a:moveTo>
                  <a:pt x="0" y="182263"/>
                </a:moveTo>
                <a:lnTo>
                  <a:pt x="182262" y="1"/>
                </a:lnTo>
                <a:lnTo>
                  <a:pt x="364524" y="182263"/>
                </a:lnTo>
                <a:lnTo>
                  <a:pt x="310462" y="182263"/>
                </a:lnTo>
                <a:lnTo>
                  <a:pt x="310462" y="472651"/>
                </a:lnTo>
                <a:lnTo>
                  <a:pt x="1369447" y="472651"/>
                </a:lnTo>
                <a:lnTo>
                  <a:pt x="1369447" y="729050"/>
                </a:lnTo>
                <a:lnTo>
                  <a:pt x="54063" y="729050"/>
                </a:lnTo>
                <a:lnTo>
                  <a:pt x="54063" y="182263"/>
                </a:lnTo>
                <a:close/>
              </a:path>
            </a:pathLst>
          </a:custGeom>
          <a:solidFill>
            <a:srgbClr val="A9ADB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493">
              <a:buClrTx/>
            </a:pPr>
            <a:endParaRPr lang="es-419" sz="2400" kern="1200" dirty="0">
              <a:solidFill>
                <a:prstClr val="white"/>
              </a:solidFill>
              <a:latin typeface="Century Gothic" panose="020B0502020202020204" pitchFamily="34" charset="0"/>
            </a:endParaRPr>
          </a:p>
        </p:txBody>
      </p:sp>
      <p:graphicFrame>
        <p:nvGraphicFramePr>
          <p:cNvPr id="9" name="Content Placeholder 15"/>
          <p:cNvGraphicFramePr>
            <a:graphicFrameLocks noGrp="1"/>
          </p:cNvGraphicFramePr>
          <p:nvPr>
            <p:ph idx="1"/>
            <p:extLst>
              <p:ext uri="{D42A27DB-BD31-4B8C-83A1-F6EECF244321}">
                <p14:modId xmlns:p14="http://schemas.microsoft.com/office/powerpoint/2010/main" val="2431719573"/>
              </p:ext>
            </p:extLst>
          </p:nvPr>
        </p:nvGraphicFramePr>
        <p:xfrm>
          <a:off x="6131458" y="1800329"/>
          <a:ext cx="5576888" cy="42792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Freeform 13"/>
          <p:cNvSpPr/>
          <p:nvPr/>
        </p:nvSpPr>
        <p:spPr>
          <a:xfrm>
            <a:off x="7208189" y="2032391"/>
            <a:ext cx="729050" cy="3852765"/>
          </a:xfrm>
          <a:custGeom>
            <a:avLst/>
            <a:gdLst>
              <a:gd name="connsiteX0" fmla="*/ 0 w 729050"/>
              <a:gd name="connsiteY0" fmla="*/ 3609368 h 3852765"/>
              <a:gd name="connsiteX1" fmla="*/ 729050 w 729050"/>
              <a:gd name="connsiteY1" fmla="*/ 3609368 h 3852765"/>
              <a:gd name="connsiteX2" fmla="*/ 729050 w 729050"/>
              <a:gd name="connsiteY2" fmla="*/ 3852765 h 3852765"/>
              <a:gd name="connsiteX3" fmla="*/ 0 w 729050"/>
              <a:gd name="connsiteY3" fmla="*/ 3852765 h 3852765"/>
              <a:gd name="connsiteX4" fmla="*/ 546787 w 729050"/>
              <a:gd name="connsiteY4" fmla="*/ 0 h 3852765"/>
              <a:gd name="connsiteX5" fmla="*/ 729049 w 729050"/>
              <a:gd name="connsiteY5" fmla="*/ 154631 h 3852765"/>
              <a:gd name="connsiteX6" fmla="*/ 546787 w 729050"/>
              <a:gd name="connsiteY6" fmla="*/ 309263 h 3852765"/>
              <a:gd name="connsiteX7" fmla="*/ 546787 w 729050"/>
              <a:gd name="connsiteY7" fmla="*/ 278424 h 3852765"/>
              <a:gd name="connsiteX8" fmla="*/ 247585 w 729050"/>
              <a:gd name="connsiteY8" fmla="*/ 278424 h 3852765"/>
              <a:gd name="connsiteX9" fmla="*/ 247585 w 729050"/>
              <a:gd name="connsiteY9" fmla="*/ 3609367 h 3852765"/>
              <a:gd name="connsiteX10" fmla="*/ 0 w 729050"/>
              <a:gd name="connsiteY10" fmla="*/ 3609367 h 3852765"/>
              <a:gd name="connsiteX11" fmla="*/ 0 w 729050"/>
              <a:gd name="connsiteY11" fmla="*/ 30839 h 3852765"/>
              <a:gd name="connsiteX12" fmla="*/ 546787 w 729050"/>
              <a:gd name="connsiteY12" fmla="*/ 30839 h 38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050" h="3852765">
                <a:moveTo>
                  <a:pt x="0" y="3609368"/>
                </a:moveTo>
                <a:lnTo>
                  <a:pt x="729050" y="3609368"/>
                </a:lnTo>
                <a:lnTo>
                  <a:pt x="729050" y="3852765"/>
                </a:lnTo>
                <a:lnTo>
                  <a:pt x="0" y="3852765"/>
                </a:lnTo>
                <a:close/>
                <a:moveTo>
                  <a:pt x="546787" y="0"/>
                </a:moveTo>
                <a:lnTo>
                  <a:pt x="729049" y="154631"/>
                </a:lnTo>
                <a:lnTo>
                  <a:pt x="546787" y="309263"/>
                </a:lnTo>
                <a:lnTo>
                  <a:pt x="546787" y="278424"/>
                </a:lnTo>
                <a:lnTo>
                  <a:pt x="247585" y="278424"/>
                </a:lnTo>
                <a:lnTo>
                  <a:pt x="247585" y="3609367"/>
                </a:lnTo>
                <a:lnTo>
                  <a:pt x="0" y="3609367"/>
                </a:lnTo>
                <a:lnTo>
                  <a:pt x="0" y="30839"/>
                </a:lnTo>
                <a:lnTo>
                  <a:pt x="546787" y="30839"/>
                </a:lnTo>
                <a:close/>
              </a:path>
            </a:pathLst>
          </a:custGeom>
          <a:solidFill>
            <a:srgbClr val="A9ADB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493">
              <a:buClrTx/>
            </a:pPr>
            <a:endParaRPr lang="es-419" sz="2400" kern="1200" dirty="0">
              <a:solidFill>
                <a:prstClr val="white"/>
              </a:solidFill>
              <a:latin typeface="Century Gothic" panose="020B0502020202020204" pitchFamily="34" charset="0"/>
            </a:endParaRPr>
          </a:p>
        </p:txBody>
      </p:sp>
    </p:spTree>
    <p:extLst>
      <p:ext uri="{BB962C8B-B14F-4D97-AF65-F5344CB8AC3E}">
        <p14:creationId xmlns:p14="http://schemas.microsoft.com/office/powerpoint/2010/main" val="770338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b="1" dirty="0">
                <a:latin typeface="Century Gothic" panose="020B0502020202020204" pitchFamily="34" charset="0"/>
              </a:rPr>
              <a:t>Clasificación de Imágenes (Método Supervisado)</a:t>
            </a:r>
          </a:p>
        </p:txBody>
      </p:sp>
      <p:sp>
        <p:nvSpPr>
          <p:cNvPr id="3" name="Content Placeholder 2"/>
          <p:cNvSpPr>
            <a:spLocks noGrp="1"/>
          </p:cNvSpPr>
          <p:nvPr>
            <p:ph idx="1"/>
          </p:nvPr>
        </p:nvSpPr>
        <p:spPr>
          <a:xfrm>
            <a:off x="483656" y="1196043"/>
            <a:ext cx="11224691" cy="860819"/>
          </a:xfrm>
        </p:spPr>
        <p:txBody>
          <a:bodyPr>
            <a:normAutofit fontScale="92500"/>
          </a:bodyPr>
          <a:lstStyle/>
          <a:p>
            <a:pPr marL="146278" indent="0">
              <a:buNone/>
            </a:pPr>
            <a:r>
              <a:rPr lang="es-419" dirty="0">
                <a:latin typeface="Century Gothic" panose="020B0502020202020204" pitchFamily="34" charset="0"/>
              </a:rPr>
              <a:t>La clasificación supervisada requiere que el/la analista seleccione áreas de entrenamiento donde sabe lo que hay en el suelo y después digitaliza un polígono dentro de esa área.</a:t>
            </a:r>
          </a:p>
        </p:txBody>
      </p:sp>
      <p:sp>
        <p:nvSpPr>
          <p:cNvPr id="5" name="Content Placeholder 4"/>
          <p:cNvSpPr>
            <a:spLocks noGrp="1"/>
          </p:cNvSpPr>
          <p:nvPr>
            <p:ph sz="quarter" idx="11"/>
          </p:nvPr>
        </p:nvSpPr>
        <p:spPr>
          <a:xfrm>
            <a:off x="482725" y="5602003"/>
            <a:ext cx="11231757" cy="437851"/>
          </a:xfrm>
        </p:spPr>
        <p:txBody>
          <a:bodyPr/>
          <a:lstStyle/>
          <a:p>
            <a:r>
              <a:rPr lang="en-US" dirty="0">
                <a:latin typeface="Century Gothic" panose="020B0502020202020204" pitchFamily="34" charset="0"/>
              </a:rPr>
              <a:t>Sutton, L. </a:t>
            </a:r>
            <a:r>
              <a:rPr lang="en-US" i="1" dirty="0">
                <a:latin typeface="Century Gothic" panose="020B0502020202020204" pitchFamily="34" charset="0"/>
              </a:rPr>
              <a:t>Image Classification</a:t>
            </a:r>
            <a:r>
              <a:rPr lang="en-US" dirty="0">
                <a:latin typeface="Century Gothic" panose="020B0502020202020204" pitchFamily="34" charset="0"/>
              </a:rPr>
              <a:t>. </a:t>
            </a:r>
            <a:r>
              <a:rPr lang="es-419" dirty="0">
                <a:latin typeface="Century Gothic" panose="020B0502020202020204" pitchFamily="34" charset="0"/>
              </a:rPr>
              <a:t>Materiales de la Clasificación de Imágenes Satelitales y Detección de Cambios en la Universidad Estatal de Portland.</a:t>
            </a:r>
          </a:p>
        </p:txBody>
      </p:sp>
      <p:grpSp>
        <p:nvGrpSpPr>
          <p:cNvPr id="7" name="Group 6"/>
          <p:cNvGrpSpPr/>
          <p:nvPr/>
        </p:nvGrpSpPr>
        <p:grpSpPr>
          <a:xfrm>
            <a:off x="4930803" y="2125763"/>
            <a:ext cx="2330396" cy="3530606"/>
            <a:chOff x="4791804" y="1401251"/>
            <a:chExt cx="2092090" cy="3169567"/>
          </a:xfrm>
        </p:grpSpPr>
        <p:grpSp>
          <p:nvGrpSpPr>
            <p:cNvPr id="30" name="Group 3"/>
            <p:cNvGrpSpPr>
              <a:grpSpLocks/>
            </p:cNvGrpSpPr>
            <p:nvPr/>
          </p:nvGrpSpPr>
          <p:grpSpPr bwMode="auto">
            <a:xfrm>
              <a:off x="4791804" y="1401251"/>
              <a:ext cx="2092090" cy="2870726"/>
              <a:chOff x="1371" y="1394"/>
              <a:chExt cx="1767" cy="2274"/>
            </a:xfrm>
          </p:grpSpPr>
          <p:sp>
            <p:nvSpPr>
              <p:cNvPr id="38" name="Rectangle 4"/>
              <p:cNvSpPr>
                <a:spLocks noChangeArrowheads="1"/>
              </p:cNvSpPr>
              <p:nvPr/>
            </p:nvSpPr>
            <p:spPr bwMode="auto">
              <a:xfrm>
                <a:off x="1377" y="1400"/>
                <a:ext cx="1761" cy="2268"/>
              </a:xfrm>
              <a:prstGeom prst="rect">
                <a:avLst/>
              </a:prstGeom>
              <a:solidFill>
                <a:srgbClr val="00B3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9" name="Freeform 5"/>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0" name="Freeform 6"/>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1" name="Freeform 7"/>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2" name="Freeform 8"/>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3" name="Freeform 9"/>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4" name="Freeform 10"/>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5" name="Freeform 11"/>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32" name="Rectangle 12"/>
            <p:cNvSpPr>
              <a:spLocks noChangeArrowheads="1"/>
            </p:cNvSpPr>
            <p:nvPr/>
          </p:nvSpPr>
          <p:spPr bwMode="auto">
            <a:xfrm>
              <a:off x="4967102" y="4294514"/>
              <a:ext cx="1633356" cy="2763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s-419" sz="2000" dirty="0">
                  <a:latin typeface="Century Gothic" panose="020B0502020202020204" pitchFamily="34" charset="0"/>
                </a:rPr>
                <a:t>Imagen Digital</a:t>
              </a:r>
              <a:endParaRPr lang="es-419" sz="2000" b="1" dirty="0">
                <a:latin typeface="Century Gothic" panose="020B0502020202020204" pitchFamily="34" charset="0"/>
              </a:endParaRPr>
            </a:p>
          </p:txBody>
        </p:sp>
        <p:sp>
          <p:nvSpPr>
            <p:cNvPr id="35" name="Oval 34"/>
            <p:cNvSpPr/>
            <p:nvPr/>
          </p:nvSpPr>
          <p:spPr>
            <a:xfrm>
              <a:off x="4798907" y="2702798"/>
              <a:ext cx="478970" cy="562030"/>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36" name="Oval 35"/>
            <p:cNvSpPr/>
            <p:nvPr/>
          </p:nvSpPr>
          <p:spPr>
            <a:xfrm>
              <a:off x="5438058" y="2140767"/>
              <a:ext cx="928068" cy="562031"/>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37" name="Oval 36"/>
            <p:cNvSpPr/>
            <p:nvPr/>
          </p:nvSpPr>
          <p:spPr>
            <a:xfrm>
              <a:off x="6224123" y="3091394"/>
              <a:ext cx="478970" cy="562031"/>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
        <p:nvSpPr>
          <p:cNvPr id="8" name="Text Box 40"/>
          <p:cNvSpPr txBox="1">
            <a:spLocks noChangeArrowheads="1"/>
          </p:cNvSpPr>
          <p:nvPr/>
        </p:nvSpPr>
        <p:spPr bwMode="auto">
          <a:xfrm>
            <a:off x="1481497" y="2290579"/>
            <a:ext cx="1858046"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s-419" sz="1800" dirty="0">
                <a:latin typeface="Century Gothic" panose="020B0502020202020204" pitchFamily="34" charset="0"/>
              </a:rPr>
              <a:t>Área de Coníferos Conocida</a:t>
            </a:r>
          </a:p>
        </p:txBody>
      </p:sp>
      <p:sp>
        <p:nvSpPr>
          <p:cNvPr id="9" name="Text Box 41"/>
          <p:cNvSpPr txBox="1">
            <a:spLocks noChangeArrowheads="1"/>
          </p:cNvSpPr>
          <p:nvPr/>
        </p:nvSpPr>
        <p:spPr bwMode="auto">
          <a:xfrm>
            <a:off x="1371261" y="3438240"/>
            <a:ext cx="1683421"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s-419" sz="1800" dirty="0">
                <a:latin typeface="Century Gothic" panose="020B0502020202020204" pitchFamily="34" charset="0"/>
              </a:rPr>
              <a:t>Área de  Agua Conocida</a:t>
            </a:r>
          </a:p>
        </p:txBody>
      </p:sp>
      <p:sp>
        <p:nvSpPr>
          <p:cNvPr id="10" name="Text Box 42"/>
          <p:cNvSpPr txBox="1">
            <a:spLocks noChangeArrowheads="1"/>
          </p:cNvSpPr>
          <p:nvPr/>
        </p:nvSpPr>
        <p:spPr bwMode="auto">
          <a:xfrm>
            <a:off x="1481497" y="4631418"/>
            <a:ext cx="2109236"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s-419" sz="1800" dirty="0">
                <a:latin typeface="Century Gothic" panose="020B0502020202020204" pitchFamily="34" charset="0"/>
              </a:rPr>
              <a:t>Área de Caducifolios Conocida</a:t>
            </a:r>
          </a:p>
        </p:txBody>
      </p:sp>
      <p:cxnSp>
        <p:nvCxnSpPr>
          <p:cNvPr id="11" name="Straight Arrow Connector 10"/>
          <p:cNvCxnSpPr>
            <a:stCxn id="8" idx="3"/>
            <a:endCxn id="36" idx="2"/>
          </p:cNvCxnSpPr>
          <p:nvPr/>
        </p:nvCxnSpPr>
        <p:spPr>
          <a:xfrm>
            <a:off x="3339543" y="2752244"/>
            <a:ext cx="2311127" cy="5102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9" idx="3"/>
            <a:endCxn id="35" idx="2"/>
          </p:cNvCxnSpPr>
          <p:nvPr/>
        </p:nvCxnSpPr>
        <p:spPr>
          <a:xfrm flipV="1">
            <a:off x="3054682" y="3888592"/>
            <a:ext cx="1884032" cy="113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3"/>
            <a:endCxn id="37" idx="2"/>
          </p:cNvCxnSpPr>
          <p:nvPr/>
        </p:nvCxnSpPr>
        <p:spPr>
          <a:xfrm flipV="1">
            <a:off x="3590733" y="4321453"/>
            <a:ext cx="2935541" cy="7716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 Box 39"/>
          <p:cNvSpPr txBox="1">
            <a:spLocks noChangeArrowheads="1"/>
          </p:cNvSpPr>
          <p:nvPr/>
        </p:nvSpPr>
        <p:spPr bwMode="auto">
          <a:xfrm>
            <a:off x="7794851" y="1933226"/>
            <a:ext cx="196417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s-419" sz="1800" b="1" dirty="0">
                <a:latin typeface="Century Gothic" panose="020B0502020202020204" pitchFamily="34" charset="0"/>
              </a:rPr>
              <a:t>Firmas Espectrales </a:t>
            </a:r>
            <a:r>
              <a:rPr lang="es-419" sz="1800" b="1" u="sng" dirty="0">
                <a:latin typeface="Century Gothic" panose="020B0502020202020204" pitchFamily="34" charset="0"/>
              </a:rPr>
              <a:t>Medias</a:t>
            </a:r>
          </a:p>
        </p:txBody>
      </p:sp>
      <p:grpSp>
        <p:nvGrpSpPr>
          <p:cNvPr id="15" name="Group 14"/>
          <p:cNvGrpSpPr/>
          <p:nvPr/>
        </p:nvGrpSpPr>
        <p:grpSpPr>
          <a:xfrm>
            <a:off x="9788850" y="4233035"/>
            <a:ext cx="1599173" cy="1679824"/>
            <a:chOff x="7503314" y="3334425"/>
            <a:chExt cx="1199692" cy="1260196"/>
          </a:xfrm>
        </p:grpSpPr>
        <p:sp>
          <p:nvSpPr>
            <p:cNvPr id="27" name="Freeform 51"/>
            <p:cNvSpPr>
              <a:spLocks/>
            </p:cNvSpPr>
            <p:nvPr/>
          </p:nvSpPr>
          <p:spPr bwMode="auto">
            <a:xfrm>
              <a:off x="7564268" y="3683186"/>
              <a:ext cx="138584" cy="438599"/>
            </a:xfrm>
            <a:custGeom>
              <a:avLst/>
              <a:gdLst>
                <a:gd name="T0" fmla="*/ 0 w 798"/>
                <a:gd name="T1" fmla="*/ 626 h 637"/>
                <a:gd name="T2" fmla="*/ 42 w 798"/>
                <a:gd name="T3" fmla="*/ 512 h 637"/>
                <a:gd name="T4" fmla="*/ 78 w 798"/>
                <a:gd name="T5" fmla="*/ 458 h 637"/>
                <a:gd name="T6" fmla="*/ 138 w 798"/>
                <a:gd name="T7" fmla="*/ 434 h 637"/>
                <a:gd name="T8" fmla="*/ 168 w 798"/>
                <a:gd name="T9" fmla="*/ 476 h 637"/>
                <a:gd name="T10" fmla="*/ 174 w 798"/>
                <a:gd name="T11" fmla="*/ 524 h 637"/>
                <a:gd name="T12" fmla="*/ 198 w 798"/>
                <a:gd name="T13" fmla="*/ 572 h 637"/>
                <a:gd name="T14" fmla="*/ 246 w 798"/>
                <a:gd name="T15" fmla="*/ 584 h 637"/>
                <a:gd name="T16" fmla="*/ 270 w 798"/>
                <a:gd name="T17" fmla="*/ 554 h 637"/>
                <a:gd name="T18" fmla="*/ 402 w 798"/>
                <a:gd name="T19" fmla="*/ 86 h 637"/>
                <a:gd name="T20" fmla="*/ 444 w 798"/>
                <a:gd name="T21" fmla="*/ 38 h 637"/>
                <a:gd name="T22" fmla="*/ 468 w 798"/>
                <a:gd name="T23" fmla="*/ 38 h 637"/>
                <a:gd name="T24" fmla="*/ 498 w 798"/>
                <a:gd name="T25" fmla="*/ 74 h 637"/>
                <a:gd name="T26" fmla="*/ 516 w 798"/>
                <a:gd name="T27" fmla="*/ 140 h 637"/>
                <a:gd name="T28" fmla="*/ 522 w 798"/>
                <a:gd name="T29" fmla="*/ 236 h 637"/>
                <a:gd name="T30" fmla="*/ 558 w 798"/>
                <a:gd name="T31" fmla="*/ 308 h 637"/>
                <a:gd name="T32" fmla="*/ 588 w 798"/>
                <a:gd name="T33" fmla="*/ 344 h 637"/>
                <a:gd name="T34" fmla="*/ 648 w 798"/>
                <a:gd name="T35" fmla="*/ 302 h 637"/>
                <a:gd name="T36" fmla="*/ 678 w 798"/>
                <a:gd name="T37" fmla="*/ 248 h 637"/>
                <a:gd name="T38" fmla="*/ 720 w 798"/>
                <a:gd name="T39" fmla="*/ 230 h 637"/>
                <a:gd name="T40" fmla="*/ 768 w 798"/>
                <a:gd name="T41" fmla="*/ 290 h 637"/>
                <a:gd name="T42" fmla="*/ 798 w 798"/>
                <a:gd name="T43" fmla="*/ 326 h 6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98"/>
                <a:gd name="T67" fmla="*/ 0 h 637"/>
                <a:gd name="T68" fmla="*/ 798 w 798"/>
                <a:gd name="T69" fmla="*/ 637 h 6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98" h="637">
                  <a:moveTo>
                    <a:pt x="0" y="626"/>
                  </a:moveTo>
                  <a:cubicBezTo>
                    <a:pt x="14" y="583"/>
                    <a:pt x="29" y="540"/>
                    <a:pt x="42" y="512"/>
                  </a:cubicBezTo>
                  <a:cubicBezTo>
                    <a:pt x="55" y="484"/>
                    <a:pt x="62" y="471"/>
                    <a:pt x="78" y="458"/>
                  </a:cubicBezTo>
                  <a:cubicBezTo>
                    <a:pt x="94" y="445"/>
                    <a:pt x="123" y="431"/>
                    <a:pt x="138" y="434"/>
                  </a:cubicBezTo>
                  <a:cubicBezTo>
                    <a:pt x="153" y="437"/>
                    <a:pt x="162" y="461"/>
                    <a:pt x="168" y="476"/>
                  </a:cubicBezTo>
                  <a:cubicBezTo>
                    <a:pt x="174" y="491"/>
                    <a:pt x="169" y="508"/>
                    <a:pt x="174" y="524"/>
                  </a:cubicBezTo>
                  <a:cubicBezTo>
                    <a:pt x="179" y="540"/>
                    <a:pt x="186" y="562"/>
                    <a:pt x="198" y="572"/>
                  </a:cubicBezTo>
                  <a:cubicBezTo>
                    <a:pt x="210" y="582"/>
                    <a:pt x="234" y="587"/>
                    <a:pt x="246" y="584"/>
                  </a:cubicBezTo>
                  <a:cubicBezTo>
                    <a:pt x="258" y="581"/>
                    <a:pt x="244" y="637"/>
                    <a:pt x="270" y="554"/>
                  </a:cubicBezTo>
                  <a:cubicBezTo>
                    <a:pt x="296" y="471"/>
                    <a:pt x="373" y="172"/>
                    <a:pt x="402" y="86"/>
                  </a:cubicBezTo>
                  <a:cubicBezTo>
                    <a:pt x="431" y="0"/>
                    <a:pt x="433" y="46"/>
                    <a:pt x="444" y="38"/>
                  </a:cubicBezTo>
                  <a:cubicBezTo>
                    <a:pt x="455" y="30"/>
                    <a:pt x="459" y="32"/>
                    <a:pt x="468" y="38"/>
                  </a:cubicBezTo>
                  <a:cubicBezTo>
                    <a:pt x="477" y="44"/>
                    <a:pt x="490" y="57"/>
                    <a:pt x="498" y="74"/>
                  </a:cubicBezTo>
                  <a:cubicBezTo>
                    <a:pt x="506" y="91"/>
                    <a:pt x="512" y="113"/>
                    <a:pt x="516" y="140"/>
                  </a:cubicBezTo>
                  <a:cubicBezTo>
                    <a:pt x="520" y="167"/>
                    <a:pt x="515" y="208"/>
                    <a:pt x="522" y="236"/>
                  </a:cubicBezTo>
                  <a:cubicBezTo>
                    <a:pt x="529" y="264"/>
                    <a:pt x="547" y="290"/>
                    <a:pt x="558" y="308"/>
                  </a:cubicBezTo>
                  <a:cubicBezTo>
                    <a:pt x="569" y="326"/>
                    <a:pt x="573" y="345"/>
                    <a:pt x="588" y="344"/>
                  </a:cubicBezTo>
                  <a:cubicBezTo>
                    <a:pt x="603" y="343"/>
                    <a:pt x="633" y="318"/>
                    <a:pt x="648" y="302"/>
                  </a:cubicBezTo>
                  <a:cubicBezTo>
                    <a:pt x="663" y="286"/>
                    <a:pt x="666" y="260"/>
                    <a:pt x="678" y="248"/>
                  </a:cubicBezTo>
                  <a:cubicBezTo>
                    <a:pt x="690" y="236"/>
                    <a:pt x="705" y="223"/>
                    <a:pt x="720" y="230"/>
                  </a:cubicBezTo>
                  <a:cubicBezTo>
                    <a:pt x="735" y="237"/>
                    <a:pt x="755" y="274"/>
                    <a:pt x="768" y="290"/>
                  </a:cubicBezTo>
                  <a:cubicBezTo>
                    <a:pt x="781" y="306"/>
                    <a:pt x="791" y="316"/>
                    <a:pt x="798" y="326"/>
                  </a:cubicBezTo>
                </a:path>
              </a:pathLst>
            </a:custGeom>
            <a:noFill/>
            <a:ln w="28575" cap="flat" cmpd="sng">
              <a:solidFill>
                <a:schemeClr val="tx2"/>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8" name="Text Box 52"/>
            <p:cNvSpPr txBox="1">
              <a:spLocks noChangeArrowheads="1"/>
            </p:cNvSpPr>
            <p:nvPr/>
          </p:nvSpPr>
          <p:spPr bwMode="auto">
            <a:xfrm>
              <a:off x="7625045" y="3334425"/>
              <a:ext cx="1077961" cy="277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419" sz="1800" dirty="0">
                  <a:latin typeface="Century Gothic" panose="020B0502020202020204" pitchFamily="34" charset="0"/>
                </a:rPr>
                <a:t>Caducifolio</a:t>
              </a:r>
            </a:p>
          </p:txBody>
        </p:sp>
        <p:sp>
          <p:nvSpPr>
            <p:cNvPr id="29" name="Rectangle 28"/>
            <p:cNvSpPr/>
            <p:nvPr/>
          </p:nvSpPr>
          <p:spPr>
            <a:xfrm>
              <a:off x="7503314" y="3618387"/>
              <a:ext cx="1199692" cy="97623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6" name="Group 15"/>
          <p:cNvGrpSpPr/>
          <p:nvPr/>
        </p:nvGrpSpPr>
        <p:grpSpPr>
          <a:xfrm>
            <a:off x="7977352" y="3281494"/>
            <a:ext cx="1599173" cy="1261571"/>
            <a:chOff x="7487107" y="2481876"/>
            <a:chExt cx="1199692" cy="946425"/>
          </a:xfrm>
        </p:grpSpPr>
        <p:sp>
          <p:nvSpPr>
            <p:cNvPr id="24" name="Freeform 55"/>
            <p:cNvSpPr>
              <a:spLocks/>
            </p:cNvSpPr>
            <p:nvPr/>
          </p:nvSpPr>
          <p:spPr bwMode="auto">
            <a:xfrm>
              <a:off x="7560217" y="2901410"/>
              <a:ext cx="138584" cy="438600"/>
            </a:xfrm>
            <a:custGeom>
              <a:avLst/>
              <a:gdLst>
                <a:gd name="T0" fmla="*/ 0 w 780"/>
                <a:gd name="T1" fmla="*/ 0 h 297"/>
                <a:gd name="T2" fmla="*/ 42 w 780"/>
                <a:gd name="T3" fmla="*/ 78 h 297"/>
                <a:gd name="T4" fmla="*/ 66 w 780"/>
                <a:gd name="T5" fmla="*/ 126 h 297"/>
                <a:gd name="T6" fmla="*/ 108 w 780"/>
                <a:gd name="T7" fmla="*/ 168 h 297"/>
                <a:gd name="T8" fmla="*/ 186 w 780"/>
                <a:gd name="T9" fmla="*/ 204 h 297"/>
                <a:gd name="T10" fmla="*/ 228 w 780"/>
                <a:gd name="T11" fmla="*/ 222 h 297"/>
                <a:gd name="T12" fmla="*/ 264 w 780"/>
                <a:gd name="T13" fmla="*/ 228 h 297"/>
                <a:gd name="T14" fmla="*/ 312 w 780"/>
                <a:gd name="T15" fmla="*/ 234 h 297"/>
                <a:gd name="T16" fmla="*/ 426 w 780"/>
                <a:gd name="T17" fmla="*/ 264 h 297"/>
                <a:gd name="T18" fmla="*/ 498 w 780"/>
                <a:gd name="T19" fmla="*/ 276 h 297"/>
                <a:gd name="T20" fmla="*/ 576 w 780"/>
                <a:gd name="T21" fmla="*/ 294 h 297"/>
                <a:gd name="T22" fmla="*/ 630 w 780"/>
                <a:gd name="T23" fmla="*/ 294 h 297"/>
                <a:gd name="T24" fmla="*/ 690 w 780"/>
                <a:gd name="T25" fmla="*/ 294 h 297"/>
                <a:gd name="T26" fmla="*/ 732 w 780"/>
                <a:gd name="T27" fmla="*/ 294 h 297"/>
                <a:gd name="T28" fmla="*/ 780 w 780"/>
                <a:gd name="T29" fmla="*/ 294 h 2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0"/>
                <a:gd name="T46" fmla="*/ 0 h 297"/>
                <a:gd name="T47" fmla="*/ 780 w 780"/>
                <a:gd name="T48" fmla="*/ 297 h 2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0" h="297">
                  <a:moveTo>
                    <a:pt x="0" y="0"/>
                  </a:moveTo>
                  <a:cubicBezTo>
                    <a:pt x="15" y="28"/>
                    <a:pt x="31" y="57"/>
                    <a:pt x="42" y="78"/>
                  </a:cubicBezTo>
                  <a:cubicBezTo>
                    <a:pt x="53" y="99"/>
                    <a:pt x="55" y="111"/>
                    <a:pt x="66" y="126"/>
                  </a:cubicBezTo>
                  <a:cubicBezTo>
                    <a:pt x="77" y="141"/>
                    <a:pt x="88" y="155"/>
                    <a:pt x="108" y="168"/>
                  </a:cubicBezTo>
                  <a:cubicBezTo>
                    <a:pt x="128" y="181"/>
                    <a:pt x="166" y="195"/>
                    <a:pt x="186" y="204"/>
                  </a:cubicBezTo>
                  <a:cubicBezTo>
                    <a:pt x="206" y="213"/>
                    <a:pt x="215" y="218"/>
                    <a:pt x="228" y="222"/>
                  </a:cubicBezTo>
                  <a:cubicBezTo>
                    <a:pt x="241" y="226"/>
                    <a:pt x="250" y="226"/>
                    <a:pt x="264" y="228"/>
                  </a:cubicBezTo>
                  <a:cubicBezTo>
                    <a:pt x="278" y="230"/>
                    <a:pt x="285" y="228"/>
                    <a:pt x="312" y="234"/>
                  </a:cubicBezTo>
                  <a:cubicBezTo>
                    <a:pt x="339" y="240"/>
                    <a:pt x="395" y="257"/>
                    <a:pt x="426" y="264"/>
                  </a:cubicBezTo>
                  <a:cubicBezTo>
                    <a:pt x="457" y="271"/>
                    <a:pt x="473" y="271"/>
                    <a:pt x="498" y="276"/>
                  </a:cubicBezTo>
                  <a:cubicBezTo>
                    <a:pt x="523" y="281"/>
                    <a:pt x="554" y="291"/>
                    <a:pt x="576" y="294"/>
                  </a:cubicBezTo>
                  <a:cubicBezTo>
                    <a:pt x="598" y="297"/>
                    <a:pt x="611" y="294"/>
                    <a:pt x="630" y="294"/>
                  </a:cubicBezTo>
                  <a:cubicBezTo>
                    <a:pt x="649" y="294"/>
                    <a:pt x="673" y="294"/>
                    <a:pt x="690" y="294"/>
                  </a:cubicBezTo>
                  <a:cubicBezTo>
                    <a:pt x="707" y="294"/>
                    <a:pt x="717" y="294"/>
                    <a:pt x="732" y="294"/>
                  </a:cubicBezTo>
                  <a:cubicBezTo>
                    <a:pt x="747" y="294"/>
                    <a:pt x="771" y="294"/>
                    <a:pt x="780" y="294"/>
                  </a:cubicBezTo>
                </a:path>
              </a:pathLst>
            </a:custGeom>
            <a:noFill/>
            <a:ln w="28575" cap="flat" cmpd="sng">
              <a:solidFill>
                <a:srgbClr val="66CCFF"/>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5" name="Text Box 56"/>
            <p:cNvSpPr txBox="1">
              <a:spLocks noChangeArrowheads="1"/>
            </p:cNvSpPr>
            <p:nvPr/>
          </p:nvSpPr>
          <p:spPr bwMode="auto">
            <a:xfrm>
              <a:off x="7653408" y="2481876"/>
              <a:ext cx="867090" cy="277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Agua</a:t>
              </a:r>
            </a:p>
          </p:txBody>
        </p:sp>
        <p:sp>
          <p:nvSpPr>
            <p:cNvPr id="26" name="Rectangle 25"/>
            <p:cNvSpPr/>
            <p:nvPr/>
          </p:nvSpPr>
          <p:spPr>
            <a:xfrm>
              <a:off x="7487107" y="2757733"/>
              <a:ext cx="1199692" cy="67056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49" name="Group 48"/>
          <p:cNvGrpSpPr/>
          <p:nvPr/>
        </p:nvGrpSpPr>
        <p:grpSpPr>
          <a:xfrm>
            <a:off x="9910919" y="2096824"/>
            <a:ext cx="1599172" cy="1450149"/>
            <a:chOff x="9016132" y="2512278"/>
            <a:chExt cx="1599172" cy="1450149"/>
          </a:xfrm>
        </p:grpSpPr>
        <p:sp>
          <p:nvSpPr>
            <p:cNvPr id="22" name="Text Box 48"/>
            <p:cNvSpPr txBox="1">
              <a:spLocks noChangeArrowheads="1"/>
            </p:cNvSpPr>
            <p:nvPr/>
          </p:nvSpPr>
          <p:spPr bwMode="auto">
            <a:xfrm>
              <a:off x="9237809" y="2512278"/>
              <a:ext cx="115581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419" sz="1800" dirty="0">
                  <a:latin typeface="Century Gothic" panose="020B0502020202020204" pitchFamily="34" charset="0"/>
                </a:rPr>
                <a:t>Conífero</a:t>
              </a:r>
            </a:p>
          </p:txBody>
        </p:sp>
        <p:grpSp>
          <p:nvGrpSpPr>
            <p:cNvPr id="48" name="Group 47"/>
            <p:cNvGrpSpPr/>
            <p:nvPr/>
          </p:nvGrpSpPr>
          <p:grpSpPr>
            <a:xfrm>
              <a:off x="9016132" y="2871416"/>
              <a:ext cx="1599172" cy="1091011"/>
              <a:chOff x="9028499" y="2871416"/>
              <a:chExt cx="1599172" cy="1091011"/>
            </a:xfrm>
          </p:grpSpPr>
          <p:sp>
            <p:nvSpPr>
              <p:cNvPr id="21" name="Freeform 47"/>
              <p:cNvSpPr>
                <a:spLocks/>
              </p:cNvSpPr>
              <p:nvPr/>
            </p:nvSpPr>
            <p:spPr bwMode="auto">
              <a:xfrm>
                <a:off x="9104344" y="2923992"/>
                <a:ext cx="184731" cy="584646"/>
              </a:xfrm>
              <a:custGeom>
                <a:avLst/>
                <a:gdLst>
                  <a:gd name="T0" fmla="*/ 0 w 804"/>
                  <a:gd name="T1" fmla="*/ 496 h 515"/>
                  <a:gd name="T2" fmla="*/ 78 w 804"/>
                  <a:gd name="T3" fmla="*/ 346 h 515"/>
                  <a:gd name="T4" fmla="*/ 126 w 804"/>
                  <a:gd name="T5" fmla="*/ 334 h 515"/>
                  <a:gd name="T6" fmla="*/ 174 w 804"/>
                  <a:gd name="T7" fmla="*/ 340 h 515"/>
                  <a:gd name="T8" fmla="*/ 192 w 804"/>
                  <a:gd name="T9" fmla="*/ 418 h 515"/>
                  <a:gd name="T10" fmla="*/ 210 w 804"/>
                  <a:gd name="T11" fmla="*/ 466 h 515"/>
                  <a:gd name="T12" fmla="*/ 294 w 804"/>
                  <a:gd name="T13" fmla="*/ 448 h 515"/>
                  <a:gd name="T14" fmla="*/ 444 w 804"/>
                  <a:gd name="T15" fmla="*/ 64 h 515"/>
                  <a:gd name="T16" fmla="*/ 492 w 804"/>
                  <a:gd name="T17" fmla="*/ 64 h 515"/>
                  <a:gd name="T18" fmla="*/ 528 w 804"/>
                  <a:gd name="T19" fmla="*/ 106 h 515"/>
                  <a:gd name="T20" fmla="*/ 552 w 804"/>
                  <a:gd name="T21" fmla="*/ 190 h 515"/>
                  <a:gd name="T22" fmla="*/ 594 w 804"/>
                  <a:gd name="T23" fmla="*/ 262 h 515"/>
                  <a:gd name="T24" fmla="*/ 660 w 804"/>
                  <a:gd name="T25" fmla="*/ 238 h 515"/>
                  <a:gd name="T26" fmla="*/ 696 w 804"/>
                  <a:gd name="T27" fmla="*/ 220 h 515"/>
                  <a:gd name="T28" fmla="*/ 774 w 804"/>
                  <a:gd name="T29" fmla="*/ 238 h 515"/>
                  <a:gd name="T30" fmla="*/ 804 w 804"/>
                  <a:gd name="T31" fmla="*/ 280 h 5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4"/>
                  <a:gd name="T49" fmla="*/ 0 h 515"/>
                  <a:gd name="T50" fmla="*/ 804 w 804"/>
                  <a:gd name="T51" fmla="*/ 515 h 5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4" h="515">
                    <a:moveTo>
                      <a:pt x="0" y="496"/>
                    </a:moveTo>
                    <a:cubicBezTo>
                      <a:pt x="28" y="434"/>
                      <a:pt x="57" y="373"/>
                      <a:pt x="78" y="346"/>
                    </a:cubicBezTo>
                    <a:cubicBezTo>
                      <a:pt x="99" y="319"/>
                      <a:pt x="110" y="335"/>
                      <a:pt x="126" y="334"/>
                    </a:cubicBezTo>
                    <a:cubicBezTo>
                      <a:pt x="142" y="333"/>
                      <a:pt x="163" y="326"/>
                      <a:pt x="174" y="340"/>
                    </a:cubicBezTo>
                    <a:cubicBezTo>
                      <a:pt x="185" y="354"/>
                      <a:pt x="186" y="397"/>
                      <a:pt x="192" y="418"/>
                    </a:cubicBezTo>
                    <a:cubicBezTo>
                      <a:pt x="198" y="439"/>
                      <a:pt x="193" y="461"/>
                      <a:pt x="210" y="466"/>
                    </a:cubicBezTo>
                    <a:cubicBezTo>
                      <a:pt x="227" y="471"/>
                      <a:pt x="255" y="515"/>
                      <a:pt x="294" y="448"/>
                    </a:cubicBezTo>
                    <a:cubicBezTo>
                      <a:pt x="333" y="381"/>
                      <a:pt x="411" y="128"/>
                      <a:pt x="444" y="64"/>
                    </a:cubicBezTo>
                    <a:cubicBezTo>
                      <a:pt x="477" y="0"/>
                      <a:pt x="478" y="57"/>
                      <a:pt x="492" y="64"/>
                    </a:cubicBezTo>
                    <a:cubicBezTo>
                      <a:pt x="506" y="71"/>
                      <a:pt x="518" y="85"/>
                      <a:pt x="528" y="106"/>
                    </a:cubicBezTo>
                    <a:cubicBezTo>
                      <a:pt x="538" y="127"/>
                      <a:pt x="541" y="164"/>
                      <a:pt x="552" y="190"/>
                    </a:cubicBezTo>
                    <a:cubicBezTo>
                      <a:pt x="563" y="216"/>
                      <a:pt x="576" y="254"/>
                      <a:pt x="594" y="262"/>
                    </a:cubicBezTo>
                    <a:cubicBezTo>
                      <a:pt x="612" y="270"/>
                      <a:pt x="643" y="245"/>
                      <a:pt x="660" y="238"/>
                    </a:cubicBezTo>
                    <a:cubicBezTo>
                      <a:pt x="677" y="231"/>
                      <a:pt x="677" y="220"/>
                      <a:pt x="696" y="220"/>
                    </a:cubicBezTo>
                    <a:cubicBezTo>
                      <a:pt x="715" y="220"/>
                      <a:pt x="756" y="228"/>
                      <a:pt x="774" y="238"/>
                    </a:cubicBezTo>
                    <a:cubicBezTo>
                      <a:pt x="792" y="248"/>
                      <a:pt x="799" y="273"/>
                      <a:pt x="804" y="280"/>
                    </a:cubicBezTo>
                  </a:path>
                </a:pathLst>
              </a:custGeom>
              <a:noFill/>
              <a:ln w="28575" cap="flat" cmpd="sng">
                <a:solidFill>
                  <a:srgbClr val="008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3" name="Rectangle 22"/>
              <p:cNvSpPr/>
              <p:nvPr/>
            </p:nvSpPr>
            <p:spPr>
              <a:xfrm>
                <a:off x="9028499" y="2871416"/>
                <a:ext cx="1599172" cy="10910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cxnSp>
        <p:nvCxnSpPr>
          <p:cNvPr id="18" name="Straight Arrow Connector 17"/>
          <p:cNvCxnSpPr>
            <a:stCxn id="36" idx="6"/>
            <a:endCxn id="23" idx="1"/>
          </p:cNvCxnSpPr>
          <p:nvPr/>
        </p:nvCxnSpPr>
        <p:spPr>
          <a:xfrm flipV="1">
            <a:off x="6684453" y="3001468"/>
            <a:ext cx="3226467" cy="2610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35" idx="6"/>
            <a:endCxn id="26" idx="1"/>
          </p:cNvCxnSpPr>
          <p:nvPr/>
        </p:nvCxnSpPr>
        <p:spPr>
          <a:xfrm>
            <a:off x="5472243" y="3888593"/>
            <a:ext cx="2505108" cy="2075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37" idx="6"/>
            <a:endCxn id="29" idx="1"/>
          </p:cNvCxnSpPr>
          <p:nvPr/>
        </p:nvCxnSpPr>
        <p:spPr>
          <a:xfrm>
            <a:off x="7059803" y="4321454"/>
            <a:ext cx="2729046" cy="9407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643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656" y="1275555"/>
            <a:ext cx="11224691" cy="766157"/>
          </a:xfrm>
        </p:spPr>
        <p:txBody>
          <a:bodyPr>
            <a:normAutofit/>
          </a:bodyPr>
          <a:lstStyle/>
          <a:p>
            <a:pPr marL="146278" indent="0">
              <a:buNone/>
            </a:pPr>
            <a:r>
              <a:rPr lang="es-419" dirty="0">
                <a:latin typeface="Century Gothic" panose="020B0502020202020204" pitchFamily="34" charset="0"/>
              </a:rPr>
              <a:t>La firma espectral de cada píxel se empareja con las firmas de entrenamiento y la imagen se clasifica de manera correspondiente.</a:t>
            </a:r>
          </a:p>
        </p:txBody>
      </p:sp>
      <p:grpSp>
        <p:nvGrpSpPr>
          <p:cNvPr id="189" name="Group 188"/>
          <p:cNvGrpSpPr/>
          <p:nvPr/>
        </p:nvGrpSpPr>
        <p:grpSpPr>
          <a:xfrm>
            <a:off x="541262" y="2104671"/>
            <a:ext cx="2229480" cy="3111133"/>
            <a:chOff x="278418" y="2788637"/>
            <a:chExt cx="2229480" cy="3111133"/>
          </a:xfrm>
        </p:grpSpPr>
        <p:grpSp>
          <p:nvGrpSpPr>
            <p:cNvPr id="7" name="Group 3"/>
            <p:cNvGrpSpPr>
              <a:grpSpLocks/>
            </p:cNvGrpSpPr>
            <p:nvPr/>
          </p:nvGrpSpPr>
          <p:grpSpPr bwMode="auto">
            <a:xfrm>
              <a:off x="482067" y="3349737"/>
              <a:ext cx="1858380" cy="2550033"/>
              <a:chOff x="1371" y="1394"/>
              <a:chExt cx="1767" cy="2274"/>
            </a:xfrm>
          </p:grpSpPr>
          <p:sp>
            <p:nvSpPr>
              <p:cNvPr id="9" name="Rectangle 8"/>
              <p:cNvSpPr>
                <a:spLocks noChangeArrowheads="1"/>
              </p:cNvSpPr>
              <p:nvPr/>
            </p:nvSpPr>
            <p:spPr bwMode="auto">
              <a:xfrm>
                <a:off x="1377" y="1395"/>
                <a:ext cx="1761" cy="2268"/>
              </a:xfrm>
              <a:prstGeom prst="rect">
                <a:avLst/>
              </a:prstGeom>
              <a:solidFill>
                <a:srgbClr val="00B3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 name="Freeform 9"/>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 name="Freeform 10"/>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 name="Freeform 11"/>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 name="Freeform 12"/>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 name="Freeform 13"/>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 name="Freeform 14"/>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 name="Freeform 15"/>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8" name="Rectangle 12"/>
            <p:cNvSpPr>
              <a:spLocks noChangeArrowheads="1"/>
            </p:cNvSpPr>
            <p:nvPr/>
          </p:nvSpPr>
          <p:spPr bwMode="auto">
            <a:xfrm>
              <a:off x="278418" y="2788637"/>
              <a:ext cx="222948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es-419" sz="1800" spc="-100" dirty="0">
                  <a:latin typeface="Century Gothic" panose="020B0502020202020204" pitchFamily="34" charset="0"/>
                </a:rPr>
                <a:t>Imagen Multiespectral</a:t>
              </a:r>
              <a:endParaRPr lang="es-419" sz="1800" b="1" spc="-100" dirty="0">
                <a:latin typeface="Century Gothic" panose="020B0502020202020204" pitchFamily="34" charset="0"/>
              </a:endParaRPr>
            </a:p>
          </p:txBody>
        </p:sp>
      </p:grpSp>
      <p:grpSp>
        <p:nvGrpSpPr>
          <p:cNvPr id="190" name="Group 189"/>
          <p:cNvGrpSpPr/>
          <p:nvPr/>
        </p:nvGrpSpPr>
        <p:grpSpPr>
          <a:xfrm>
            <a:off x="2656882" y="2075307"/>
            <a:ext cx="2103400" cy="3140496"/>
            <a:chOff x="2487344" y="2759274"/>
            <a:chExt cx="2103400" cy="3140496"/>
          </a:xfrm>
        </p:grpSpPr>
        <p:grpSp>
          <p:nvGrpSpPr>
            <p:cNvPr id="18" name="Group 3"/>
            <p:cNvGrpSpPr>
              <a:grpSpLocks/>
            </p:cNvGrpSpPr>
            <p:nvPr/>
          </p:nvGrpSpPr>
          <p:grpSpPr bwMode="auto">
            <a:xfrm>
              <a:off x="2556558" y="3350858"/>
              <a:ext cx="2005835" cy="2548912"/>
              <a:chOff x="4222" y="1397"/>
              <a:chExt cx="1187" cy="1517"/>
            </a:xfrm>
          </p:grpSpPr>
          <p:sp>
            <p:nvSpPr>
              <p:cNvPr id="20" name="Freeform 19"/>
              <p:cNvSpPr>
                <a:spLocks/>
              </p:cNvSpPr>
              <p:nvPr/>
            </p:nvSpPr>
            <p:spPr bwMode="auto">
              <a:xfrm>
                <a:off x="4518" y="1482"/>
                <a:ext cx="737" cy="371"/>
              </a:xfrm>
              <a:custGeom>
                <a:avLst/>
                <a:gdLst>
                  <a:gd name="T0" fmla="*/ 103 w 737"/>
                  <a:gd name="T1" fmla="*/ 0 h 371"/>
                  <a:gd name="T2" fmla="*/ 103 w 737"/>
                  <a:gd name="T3" fmla="*/ 183 h 371"/>
                  <a:gd name="T4" fmla="*/ 0 w 737"/>
                  <a:gd name="T5" fmla="*/ 183 h 371"/>
                  <a:gd name="T6" fmla="*/ 0 w 737"/>
                  <a:gd name="T7" fmla="*/ 280 h 371"/>
                  <a:gd name="T8" fmla="*/ 212 w 737"/>
                  <a:gd name="T9" fmla="*/ 280 h 371"/>
                  <a:gd name="T10" fmla="*/ 212 w 737"/>
                  <a:gd name="T11" fmla="*/ 371 h 371"/>
                  <a:gd name="T12" fmla="*/ 417 w 737"/>
                  <a:gd name="T13" fmla="*/ 371 h 371"/>
                  <a:gd name="T14" fmla="*/ 417 w 737"/>
                  <a:gd name="T15" fmla="*/ 183 h 371"/>
                  <a:gd name="T16" fmla="*/ 525 w 737"/>
                  <a:gd name="T17" fmla="*/ 183 h 371"/>
                  <a:gd name="T18" fmla="*/ 525 w 737"/>
                  <a:gd name="T19" fmla="*/ 280 h 371"/>
                  <a:gd name="T20" fmla="*/ 737 w 737"/>
                  <a:gd name="T21" fmla="*/ 280 h 371"/>
                  <a:gd name="T22" fmla="*/ 737 w 737"/>
                  <a:gd name="T23" fmla="*/ 92 h 371"/>
                  <a:gd name="T24" fmla="*/ 628 w 737"/>
                  <a:gd name="T25" fmla="*/ 92 h 371"/>
                  <a:gd name="T26" fmla="*/ 628 w 737"/>
                  <a:gd name="T27" fmla="*/ 0 h 371"/>
                  <a:gd name="T28" fmla="*/ 103 w 737"/>
                  <a:gd name="T29" fmla="*/ 0 h 3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7"/>
                  <a:gd name="T46" fmla="*/ 0 h 371"/>
                  <a:gd name="T47" fmla="*/ 737 w 737"/>
                  <a:gd name="T48" fmla="*/ 371 h 37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7" h="371">
                    <a:moveTo>
                      <a:pt x="103" y="0"/>
                    </a:moveTo>
                    <a:lnTo>
                      <a:pt x="103" y="183"/>
                    </a:lnTo>
                    <a:lnTo>
                      <a:pt x="0" y="183"/>
                    </a:lnTo>
                    <a:lnTo>
                      <a:pt x="0" y="280"/>
                    </a:lnTo>
                    <a:lnTo>
                      <a:pt x="212" y="280"/>
                    </a:lnTo>
                    <a:lnTo>
                      <a:pt x="212" y="371"/>
                    </a:lnTo>
                    <a:lnTo>
                      <a:pt x="417" y="371"/>
                    </a:lnTo>
                    <a:lnTo>
                      <a:pt x="417" y="183"/>
                    </a:lnTo>
                    <a:lnTo>
                      <a:pt x="525" y="183"/>
                    </a:lnTo>
                    <a:lnTo>
                      <a:pt x="525" y="280"/>
                    </a:lnTo>
                    <a:lnTo>
                      <a:pt x="737" y="280"/>
                    </a:lnTo>
                    <a:lnTo>
                      <a:pt x="737" y="92"/>
                    </a:lnTo>
                    <a:lnTo>
                      <a:pt x="628" y="92"/>
                    </a:lnTo>
                    <a:lnTo>
                      <a:pt x="628" y="0"/>
                    </a:lnTo>
                    <a:lnTo>
                      <a:pt x="103" y="0"/>
                    </a:lnTo>
                    <a:close/>
                  </a:path>
                </a:pathLst>
              </a:cu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1" name="Rectangle 20"/>
              <p:cNvSpPr>
                <a:spLocks noChangeArrowheads="1"/>
              </p:cNvSpPr>
              <p:nvPr/>
            </p:nvSpPr>
            <p:spPr bwMode="auto">
              <a:xfrm>
                <a:off x="5038" y="1482"/>
                <a:ext cx="114"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2" name="Rectangle 21"/>
              <p:cNvSpPr>
                <a:spLocks noChangeArrowheads="1"/>
              </p:cNvSpPr>
              <p:nvPr/>
            </p:nvSpPr>
            <p:spPr bwMode="auto">
              <a:xfrm>
                <a:off x="4307" y="1482"/>
                <a:ext cx="6" cy="97"/>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3" name="Rectangle 22"/>
              <p:cNvSpPr>
                <a:spLocks noChangeArrowheads="1"/>
              </p:cNvSpPr>
              <p:nvPr/>
            </p:nvSpPr>
            <p:spPr bwMode="auto">
              <a:xfrm>
                <a:off x="4307" y="1482"/>
                <a:ext cx="582"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4" name="Rectangle 23"/>
              <p:cNvSpPr>
                <a:spLocks noChangeArrowheads="1"/>
              </p:cNvSpPr>
              <p:nvPr/>
            </p:nvSpPr>
            <p:spPr bwMode="auto">
              <a:xfrm>
                <a:off x="4307" y="1671"/>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5" name="Rectangle 24"/>
              <p:cNvSpPr>
                <a:spLocks noChangeArrowheads="1"/>
              </p:cNvSpPr>
              <p:nvPr/>
            </p:nvSpPr>
            <p:spPr bwMode="auto">
              <a:xfrm>
                <a:off x="4307" y="1574"/>
                <a:ext cx="6" cy="102"/>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6" name="Rectangle 25"/>
              <p:cNvSpPr>
                <a:spLocks noChangeArrowheads="1"/>
              </p:cNvSpPr>
              <p:nvPr/>
            </p:nvSpPr>
            <p:spPr bwMode="auto">
              <a:xfrm>
                <a:off x="4307" y="1671"/>
                <a:ext cx="6" cy="97"/>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7" name="Rectangle 26"/>
              <p:cNvSpPr>
                <a:spLocks noChangeArrowheads="1"/>
              </p:cNvSpPr>
              <p:nvPr/>
            </p:nvSpPr>
            <p:spPr bwMode="auto">
              <a:xfrm>
                <a:off x="4307" y="1671"/>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8" name="Rectangle 27"/>
              <p:cNvSpPr>
                <a:spLocks noChangeArrowheads="1"/>
              </p:cNvSpPr>
              <p:nvPr/>
            </p:nvSpPr>
            <p:spPr bwMode="auto">
              <a:xfrm>
                <a:off x="4307" y="1865"/>
                <a:ext cx="6" cy="9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9" name="Rectangle 28"/>
              <p:cNvSpPr>
                <a:spLocks noChangeArrowheads="1"/>
              </p:cNvSpPr>
              <p:nvPr/>
            </p:nvSpPr>
            <p:spPr bwMode="auto">
              <a:xfrm>
                <a:off x="4307" y="1865"/>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0" name="Rectangle 29"/>
              <p:cNvSpPr>
                <a:spLocks noChangeArrowheads="1"/>
              </p:cNvSpPr>
              <p:nvPr/>
            </p:nvSpPr>
            <p:spPr bwMode="auto">
              <a:xfrm>
                <a:off x="4307" y="2053"/>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1" name="Rectangle 30"/>
              <p:cNvSpPr>
                <a:spLocks noChangeArrowheads="1"/>
              </p:cNvSpPr>
              <p:nvPr/>
            </p:nvSpPr>
            <p:spPr bwMode="auto">
              <a:xfrm>
                <a:off x="4307" y="1956"/>
                <a:ext cx="6" cy="102"/>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2" name="Rectangle 31"/>
              <p:cNvSpPr>
                <a:spLocks noChangeArrowheads="1"/>
              </p:cNvSpPr>
              <p:nvPr/>
            </p:nvSpPr>
            <p:spPr bwMode="auto">
              <a:xfrm>
                <a:off x="4307" y="2053"/>
                <a:ext cx="6" cy="97"/>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3" name="Rectangle 32"/>
              <p:cNvSpPr>
                <a:spLocks noChangeArrowheads="1"/>
              </p:cNvSpPr>
              <p:nvPr/>
            </p:nvSpPr>
            <p:spPr bwMode="auto">
              <a:xfrm>
                <a:off x="4307" y="2053"/>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4" name="Rectangle 33"/>
              <p:cNvSpPr>
                <a:spLocks noChangeArrowheads="1"/>
              </p:cNvSpPr>
              <p:nvPr/>
            </p:nvSpPr>
            <p:spPr bwMode="auto">
              <a:xfrm>
                <a:off x="5146" y="1482"/>
                <a:ext cx="109"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5" name="Rectangle 34"/>
              <p:cNvSpPr>
                <a:spLocks noChangeArrowheads="1"/>
              </p:cNvSpPr>
              <p:nvPr/>
            </p:nvSpPr>
            <p:spPr bwMode="auto">
              <a:xfrm>
                <a:off x="5249" y="1482"/>
                <a:ext cx="114"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6" name="Rectangle 35"/>
              <p:cNvSpPr>
                <a:spLocks noChangeArrowheads="1"/>
              </p:cNvSpPr>
              <p:nvPr/>
            </p:nvSpPr>
            <p:spPr bwMode="auto">
              <a:xfrm>
                <a:off x="5038" y="1482"/>
                <a:ext cx="114"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7" name="Rectangle 36"/>
              <p:cNvSpPr>
                <a:spLocks noChangeArrowheads="1"/>
              </p:cNvSpPr>
              <p:nvPr/>
            </p:nvSpPr>
            <p:spPr bwMode="auto">
              <a:xfrm>
                <a:off x="4935" y="1482"/>
                <a:ext cx="108"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8" name="Rectangle 37"/>
              <p:cNvSpPr>
                <a:spLocks noChangeArrowheads="1"/>
              </p:cNvSpPr>
              <p:nvPr/>
            </p:nvSpPr>
            <p:spPr bwMode="auto">
              <a:xfrm>
                <a:off x="4832" y="1482"/>
                <a:ext cx="109"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9" name="Rectangle 38"/>
              <p:cNvSpPr>
                <a:spLocks noChangeArrowheads="1"/>
              </p:cNvSpPr>
              <p:nvPr/>
            </p:nvSpPr>
            <p:spPr bwMode="auto">
              <a:xfrm>
                <a:off x="4724" y="1482"/>
                <a:ext cx="114"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0" name="Rectangle 39"/>
              <p:cNvSpPr>
                <a:spLocks noChangeArrowheads="1"/>
              </p:cNvSpPr>
              <p:nvPr/>
            </p:nvSpPr>
            <p:spPr bwMode="auto">
              <a:xfrm>
                <a:off x="4621" y="1482"/>
                <a:ext cx="109"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1" name="Rectangle 40"/>
              <p:cNvSpPr>
                <a:spLocks noChangeArrowheads="1"/>
              </p:cNvSpPr>
              <p:nvPr/>
            </p:nvSpPr>
            <p:spPr bwMode="auto">
              <a:xfrm>
                <a:off x="4518" y="1482"/>
                <a:ext cx="109"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2" name="Rectangle 41"/>
              <p:cNvSpPr>
                <a:spLocks noChangeArrowheads="1"/>
              </p:cNvSpPr>
              <p:nvPr/>
            </p:nvSpPr>
            <p:spPr bwMode="auto">
              <a:xfrm>
                <a:off x="4410" y="1482"/>
                <a:ext cx="114"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3" name="Rectangle 42"/>
              <p:cNvSpPr>
                <a:spLocks noChangeArrowheads="1"/>
              </p:cNvSpPr>
              <p:nvPr/>
            </p:nvSpPr>
            <p:spPr bwMode="auto">
              <a:xfrm>
                <a:off x="4307" y="1482"/>
                <a:ext cx="109"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4" name="Rectangle 43"/>
              <p:cNvSpPr>
                <a:spLocks noChangeArrowheads="1"/>
              </p:cNvSpPr>
              <p:nvPr/>
            </p:nvSpPr>
            <p:spPr bwMode="auto">
              <a:xfrm>
                <a:off x="4302" y="2321"/>
                <a:ext cx="582" cy="5"/>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5" name="Rectangle 44"/>
              <p:cNvSpPr>
                <a:spLocks noChangeArrowheads="1"/>
              </p:cNvSpPr>
              <p:nvPr/>
            </p:nvSpPr>
            <p:spPr bwMode="auto">
              <a:xfrm>
                <a:off x="4302" y="2224"/>
                <a:ext cx="5" cy="102"/>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6" name="Rectangle 45"/>
              <p:cNvSpPr>
                <a:spLocks noChangeArrowheads="1"/>
              </p:cNvSpPr>
              <p:nvPr/>
            </p:nvSpPr>
            <p:spPr bwMode="auto">
              <a:xfrm>
                <a:off x="4302" y="2321"/>
                <a:ext cx="5" cy="97"/>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7" name="Rectangle 46"/>
              <p:cNvSpPr>
                <a:spLocks noChangeArrowheads="1"/>
              </p:cNvSpPr>
              <p:nvPr/>
            </p:nvSpPr>
            <p:spPr bwMode="auto">
              <a:xfrm>
                <a:off x="4302" y="2412"/>
                <a:ext cx="5" cy="103"/>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8" name="Rectangle 47"/>
              <p:cNvSpPr>
                <a:spLocks noChangeArrowheads="1"/>
              </p:cNvSpPr>
              <p:nvPr/>
            </p:nvSpPr>
            <p:spPr bwMode="auto">
              <a:xfrm>
                <a:off x="4302" y="2691"/>
                <a:ext cx="582" cy="6"/>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9" name="Rectangle 48"/>
              <p:cNvSpPr>
                <a:spLocks noChangeArrowheads="1"/>
              </p:cNvSpPr>
              <p:nvPr/>
            </p:nvSpPr>
            <p:spPr bwMode="auto">
              <a:xfrm>
                <a:off x="4302" y="2595"/>
                <a:ext cx="5" cy="102"/>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0" name="Rectangle 49"/>
              <p:cNvSpPr>
                <a:spLocks noChangeArrowheads="1"/>
              </p:cNvSpPr>
              <p:nvPr/>
            </p:nvSpPr>
            <p:spPr bwMode="auto">
              <a:xfrm>
                <a:off x="4302" y="2691"/>
                <a:ext cx="5" cy="97"/>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1" name="Rectangle 50"/>
              <p:cNvSpPr>
                <a:spLocks noChangeArrowheads="1"/>
              </p:cNvSpPr>
              <p:nvPr/>
            </p:nvSpPr>
            <p:spPr bwMode="auto">
              <a:xfrm>
                <a:off x="4302" y="2783"/>
                <a:ext cx="5" cy="102"/>
              </a:xfrm>
              <a:prstGeom prst="rect">
                <a:avLst/>
              </a:prstGeom>
              <a:blipFill dpi="0" rotWithShape="0">
                <a:blip r:embed="rId3"/>
                <a:srcRect/>
                <a:tile tx="0" ty="0" sx="100000" sy="100000" flip="none" algn="tl"/>
              </a:bli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2" name="Rectangle 51"/>
              <p:cNvSpPr>
                <a:spLocks noChangeArrowheads="1"/>
              </p:cNvSpPr>
              <p:nvPr/>
            </p:nvSpPr>
            <p:spPr bwMode="auto">
              <a:xfrm>
                <a:off x="4227" y="1403"/>
                <a:ext cx="1182" cy="1511"/>
              </a:xfrm>
              <a:prstGeom prst="rect">
                <a:avLst/>
              </a:prstGeom>
              <a:solidFill>
                <a:srgbClr val="FFFF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3" name="Rectangle 52"/>
              <p:cNvSpPr>
                <a:spLocks noChangeArrowheads="1"/>
              </p:cNvSpPr>
              <p:nvPr/>
            </p:nvSpPr>
            <p:spPr bwMode="auto">
              <a:xfrm>
                <a:off x="4227" y="1403"/>
                <a:ext cx="1170" cy="1471"/>
              </a:xfrm>
              <a:prstGeom prst="rect">
                <a:avLst/>
              </a:prstGeom>
              <a:solidFill>
                <a:srgbClr val="FFFFC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4" name="Rectangle 53"/>
              <p:cNvSpPr>
                <a:spLocks noChangeArrowheads="1"/>
              </p:cNvSpPr>
              <p:nvPr/>
            </p:nvSpPr>
            <p:spPr bwMode="auto">
              <a:xfrm>
                <a:off x="4227" y="1403"/>
                <a:ext cx="1170" cy="1442"/>
              </a:xfrm>
              <a:prstGeom prst="rect">
                <a:avLst/>
              </a:prstGeom>
              <a:solidFill>
                <a:srgbClr val="FFFFC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5" name="Rectangle 54"/>
              <p:cNvSpPr>
                <a:spLocks noChangeArrowheads="1"/>
              </p:cNvSpPr>
              <p:nvPr/>
            </p:nvSpPr>
            <p:spPr bwMode="auto">
              <a:xfrm>
                <a:off x="4227" y="1403"/>
                <a:ext cx="1170" cy="1414"/>
              </a:xfrm>
              <a:prstGeom prst="rect">
                <a:avLst/>
              </a:prstGeom>
              <a:solidFill>
                <a:srgbClr val="FFFFC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6" name="Rectangle 55"/>
              <p:cNvSpPr>
                <a:spLocks noChangeArrowheads="1"/>
              </p:cNvSpPr>
              <p:nvPr/>
            </p:nvSpPr>
            <p:spPr bwMode="auto">
              <a:xfrm>
                <a:off x="4227" y="1403"/>
                <a:ext cx="1170" cy="1385"/>
              </a:xfrm>
              <a:prstGeom prst="rect">
                <a:avLst/>
              </a:prstGeom>
              <a:solidFill>
                <a:srgbClr val="FFFFD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7" name="Rectangle 56"/>
              <p:cNvSpPr>
                <a:spLocks noChangeArrowheads="1"/>
              </p:cNvSpPr>
              <p:nvPr/>
            </p:nvSpPr>
            <p:spPr bwMode="auto">
              <a:xfrm>
                <a:off x="4227" y="1403"/>
                <a:ext cx="1170" cy="1357"/>
              </a:xfrm>
              <a:prstGeom prst="rect">
                <a:avLst/>
              </a:prstGeom>
              <a:solidFill>
                <a:srgbClr val="FFFFD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8" name="Rectangle 57"/>
              <p:cNvSpPr>
                <a:spLocks noChangeArrowheads="1"/>
              </p:cNvSpPr>
              <p:nvPr/>
            </p:nvSpPr>
            <p:spPr bwMode="auto">
              <a:xfrm>
                <a:off x="4227" y="1403"/>
                <a:ext cx="1170" cy="1328"/>
              </a:xfrm>
              <a:prstGeom prst="rect">
                <a:avLst/>
              </a:prstGeom>
              <a:solidFill>
                <a:srgbClr val="FFFF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9" name="Rectangle 58"/>
              <p:cNvSpPr>
                <a:spLocks noChangeArrowheads="1"/>
              </p:cNvSpPr>
              <p:nvPr/>
            </p:nvSpPr>
            <p:spPr bwMode="auto">
              <a:xfrm>
                <a:off x="4227" y="1403"/>
                <a:ext cx="1170" cy="1294"/>
              </a:xfrm>
              <a:prstGeom prst="rect">
                <a:avLst/>
              </a:prstGeom>
              <a:solidFill>
                <a:srgbClr val="FFFFD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0" name="Rectangle 59"/>
              <p:cNvSpPr>
                <a:spLocks noChangeArrowheads="1"/>
              </p:cNvSpPr>
              <p:nvPr/>
            </p:nvSpPr>
            <p:spPr bwMode="auto">
              <a:xfrm>
                <a:off x="4227" y="1403"/>
                <a:ext cx="1170" cy="1266"/>
              </a:xfrm>
              <a:prstGeom prst="rect">
                <a:avLst/>
              </a:prstGeom>
              <a:solidFill>
                <a:srgbClr val="FFFFD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1" name="Rectangle 60"/>
              <p:cNvSpPr>
                <a:spLocks noChangeArrowheads="1"/>
              </p:cNvSpPr>
              <p:nvPr/>
            </p:nvSpPr>
            <p:spPr bwMode="auto">
              <a:xfrm>
                <a:off x="4227" y="1403"/>
                <a:ext cx="1170" cy="1237"/>
              </a:xfrm>
              <a:prstGeom prst="rect">
                <a:avLst/>
              </a:prstGeom>
              <a:solidFill>
                <a:srgbClr val="FFFFD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2" name="Rectangle 61"/>
              <p:cNvSpPr>
                <a:spLocks noChangeArrowheads="1"/>
              </p:cNvSpPr>
              <p:nvPr/>
            </p:nvSpPr>
            <p:spPr bwMode="auto">
              <a:xfrm>
                <a:off x="4227" y="1403"/>
                <a:ext cx="1170" cy="1209"/>
              </a:xfrm>
              <a:prstGeom prst="rect">
                <a:avLst/>
              </a:prstGeom>
              <a:solidFill>
                <a:srgbClr val="FFFFD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3" name="Rectangle 62"/>
              <p:cNvSpPr>
                <a:spLocks noChangeArrowheads="1"/>
              </p:cNvSpPr>
              <p:nvPr/>
            </p:nvSpPr>
            <p:spPr bwMode="auto">
              <a:xfrm>
                <a:off x="4227" y="1403"/>
                <a:ext cx="1170" cy="1180"/>
              </a:xfrm>
              <a:prstGeom prst="rect">
                <a:avLst/>
              </a:prstGeom>
              <a:solidFill>
                <a:srgbClr val="FFFFD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4" name="Rectangle 63"/>
              <p:cNvSpPr>
                <a:spLocks noChangeArrowheads="1"/>
              </p:cNvSpPr>
              <p:nvPr/>
            </p:nvSpPr>
            <p:spPr bwMode="auto">
              <a:xfrm>
                <a:off x="4227" y="1403"/>
                <a:ext cx="1170" cy="1152"/>
              </a:xfrm>
              <a:prstGeom prst="rect">
                <a:avLst/>
              </a:prstGeom>
              <a:solidFill>
                <a:srgbClr val="FFFFD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5" name="Rectangle 64"/>
              <p:cNvSpPr>
                <a:spLocks noChangeArrowheads="1"/>
              </p:cNvSpPr>
              <p:nvPr/>
            </p:nvSpPr>
            <p:spPr bwMode="auto">
              <a:xfrm>
                <a:off x="4227" y="1403"/>
                <a:ext cx="1170" cy="1123"/>
              </a:xfrm>
              <a:prstGeom prst="rect">
                <a:avLst/>
              </a:prstGeom>
              <a:solidFill>
                <a:srgbClr val="FFFFD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6" name="Rectangle 65"/>
              <p:cNvSpPr>
                <a:spLocks noChangeArrowheads="1"/>
              </p:cNvSpPr>
              <p:nvPr/>
            </p:nvSpPr>
            <p:spPr bwMode="auto">
              <a:xfrm>
                <a:off x="4227" y="1403"/>
                <a:ext cx="1170" cy="1095"/>
              </a:xfrm>
              <a:prstGeom prst="rect">
                <a:avLst/>
              </a:prstGeom>
              <a:solidFill>
                <a:srgbClr val="FFFFD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7" name="Rectangle 66"/>
              <p:cNvSpPr>
                <a:spLocks noChangeArrowheads="1"/>
              </p:cNvSpPr>
              <p:nvPr/>
            </p:nvSpPr>
            <p:spPr bwMode="auto">
              <a:xfrm>
                <a:off x="4227" y="1403"/>
                <a:ext cx="1170" cy="1066"/>
              </a:xfrm>
              <a:prstGeom prst="rect">
                <a:avLst/>
              </a:prstGeom>
              <a:solidFill>
                <a:srgbClr val="FFFFD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8" name="Rectangle 67"/>
              <p:cNvSpPr>
                <a:spLocks noChangeArrowheads="1"/>
              </p:cNvSpPr>
              <p:nvPr/>
            </p:nvSpPr>
            <p:spPr bwMode="auto">
              <a:xfrm>
                <a:off x="4227" y="1403"/>
                <a:ext cx="1170" cy="1038"/>
              </a:xfrm>
              <a:prstGeom prst="rect">
                <a:avLst/>
              </a:prstGeom>
              <a:solidFill>
                <a:srgbClr val="FFFFD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9" name="Rectangle 68"/>
              <p:cNvSpPr>
                <a:spLocks noChangeArrowheads="1"/>
              </p:cNvSpPr>
              <p:nvPr/>
            </p:nvSpPr>
            <p:spPr bwMode="auto">
              <a:xfrm>
                <a:off x="4227" y="1403"/>
                <a:ext cx="1170" cy="1009"/>
              </a:xfrm>
              <a:prstGeom prst="rect">
                <a:avLst/>
              </a:prstGeom>
              <a:solidFill>
                <a:srgbClr val="FFFFD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0" name="Rectangle 69"/>
              <p:cNvSpPr>
                <a:spLocks noChangeArrowheads="1"/>
              </p:cNvSpPr>
              <p:nvPr/>
            </p:nvSpPr>
            <p:spPr bwMode="auto">
              <a:xfrm>
                <a:off x="4227" y="1403"/>
                <a:ext cx="1170" cy="981"/>
              </a:xfrm>
              <a:prstGeom prst="rect">
                <a:avLst/>
              </a:prstGeom>
              <a:solidFill>
                <a:srgbClr val="FFFFD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1" name="Rectangle 70"/>
              <p:cNvSpPr>
                <a:spLocks noChangeArrowheads="1"/>
              </p:cNvSpPr>
              <p:nvPr/>
            </p:nvSpPr>
            <p:spPr bwMode="auto">
              <a:xfrm>
                <a:off x="4227" y="1403"/>
                <a:ext cx="1170" cy="952"/>
              </a:xfrm>
              <a:prstGeom prst="rect">
                <a:avLst/>
              </a:prstGeom>
              <a:solidFill>
                <a:srgbClr val="FFFFD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2" name="Rectangle 71"/>
              <p:cNvSpPr>
                <a:spLocks noChangeArrowheads="1"/>
              </p:cNvSpPr>
              <p:nvPr/>
            </p:nvSpPr>
            <p:spPr bwMode="auto">
              <a:xfrm>
                <a:off x="4227" y="1403"/>
                <a:ext cx="1170" cy="918"/>
              </a:xfrm>
              <a:prstGeom prst="rect">
                <a:avLst/>
              </a:prstGeom>
              <a:solidFill>
                <a:srgbClr val="FFFFE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3" name="Rectangle 72"/>
              <p:cNvSpPr>
                <a:spLocks noChangeArrowheads="1"/>
              </p:cNvSpPr>
              <p:nvPr/>
            </p:nvSpPr>
            <p:spPr bwMode="auto">
              <a:xfrm>
                <a:off x="4227" y="1403"/>
                <a:ext cx="1170" cy="889"/>
              </a:xfrm>
              <a:prstGeom prst="rect">
                <a:avLst/>
              </a:prstGeom>
              <a:solidFill>
                <a:srgbClr val="FFFFE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4" name="Rectangle 73"/>
              <p:cNvSpPr>
                <a:spLocks noChangeArrowheads="1"/>
              </p:cNvSpPr>
              <p:nvPr/>
            </p:nvSpPr>
            <p:spPr bwMode="auto">
              <a:xfrm>
                <a:off x="4227" y="1403"/>
                <a:ext cx="1170" cy="861"/>
              </a:xfrm>
              <a:prstGeom prst="rect">
                <a:avLst/>
              </a:prstGeom>
              <a:solidFill>
                <a:srgbClr val="FFFFE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5" name="Rectangle 74"/>
              <p:cNvSpPr>
                <a:spLocks noChangeArrowheads="1"/>
              </p:cNvSpPr>
              <p:nvPr/>
            </p:nvSpPr>
            <p:spPr bwMode="auto">
              <a:xfrm>
                <a:off x="4227" y="1403"/>
                <a:ext cx="1170" cy="832"/>
              </a:xfrm>
              <a:prstGeom prst="rect">
                <a:avLst/>
              </a:prstGeom>
              <a:solidFill>
                <a:srgbClr val="FFFFE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6" name="Rectangle 75"/>
              <p:cNvSpPr>
                <a:spLocks noChangeArrowheads="1"/>
              </p:cNvSpPr>
              <p:nvPr/>
            </p:nvSpPr>
            <p:spPr bwMode="auto">
              <a:xfrm>
                <a:off x="4227" y="1403"/>
                <a:ext cx="1170" cy="804"/>
              </a:xfrm>
              <a:prstGeom prst="rect">
                <a:avLst/>
              </a:prstGeom>
              <a:solidFill>
                <a:srgbClr val="FFFFE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7" name="Rectangle 76"/>
              <p:cNvSpPr>
                <a:spLocks noChangeArrowheads="1"/>
              </p:cNvSpPr>
              <p:nvPr/>
            </p:nvSpPr>
            <p:spPr bwMode="auto">
              <a:xfrm>
                <a:off x="4227" y="1403"/>
                <a:ext cx="1170" cy="775"/>
              </a:xfrm>
              <a:prstGeom prst="rect">
                <a:avLst/>
              </a:prstGeom>
              <a:solidFill>
                <a:srgbClr val="FFFFE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8" name="Rectangle 77"/>
              <p:cNvSpPr>
                <a:spLocks noChangeArrowheads="1"/>
              </p:cNvSpPr>
              <p:nvPr/>
            </p:nvSpPr>
            <p:spPr bwMode="auto">
              <a:xfrm>
                <a:off x="4227" y="1408"/>
                <a:ext cx="1170" cy="742"/>
              </a:xfrm>
              <a:prstGeom prst="rect">
                <a:avLst/>
              </a:prstGeom>
              <a:solidFill>
                <a:srgbClr val="FFFF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9" name="Rectangle 78"/>
              <p:cNvSpPr>
                <a:spLocks noChangeArrowheads="1"/>
              </p:cNvSpPr>
              <p:nvPr/>
            </p:nvSpPr>
            <p:spPr bwMode="auto">
              <a:xfrm>
                <a:off x="4227" y="1408"/>
                <a:ext cx="1170" cy="713"/>
              </a:xfrm>
              <a:prstGeom prst="rect">
                <a:avLst/>
              </a:prstGeom>
              <a:solidFill>
                <a:srgbClr val="FFFFE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0" name="Rectangle 79"/>
              <p:cNvSpPr>
                <a:spLocks noChangeArrowheads="1"/>
              </p:cNvSpPr>
              <p:nvPr/>
            </p:nvSpPr>
            <p:spPr bwMode="auto">
              <a:xfrm>
                <a:off x="4227" y="1408"/>
                <a:ext cx="1170" cy="685"/>
              </a:xfrm>
              <a:prstGeom prst="rect">
                <a:avLst/>
              </a:prstGeom>
              <a:solidFill>
                <a:srgbClr val="FFFFE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1" name="Rectangle 80"/>
              <p:cNvSpPr>
                <a:spLocks noChangeArrowheads="1"/>
              </p:cNvSpPr>
              <p:nvPr/>
            </p:nvSpPr>
            <p:spPr bwMode="auto">
              <a:xfrm>
                <a:off x="4227" y="1408"/>
                <a:ext cx="1170" cy="656"/>
              </a:xfrm>
              <a:prstGeom prst="rect">
                <a:avLst/>
              </a:prstGeom>
              <a:solidFill>
                <a:srgbClr val="FFFFE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2" name="Rectangle 81"/>
              <p:cNvSpPr>
                <a:spLocks noChangeArrowheads="1"/>
              </p:cNvSpPr>
              <p:nvPr/>
            </p:nvSpPr>
            <p:spPr bwMode="auto">
              <a:xfrm>
                <a:off x="4227" y="1408"/>
                <a:ext cx="1170" cy="628"/>
              </a:xfrm>
              <a:prstGeom prst="rect">
                <a:avLst/>
              </a:prstGeom>
              <a:solidFill>
                <a:srgbClr val="FFFFE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3" name="Rectangle 82"/>
              <p:cNvSpPr>
                <a:spLocks noChangeArrowheads="1"/>
              </p:cNvSpPr>
              <p:nvPr/>
            </p:nvSpPr>
            <p:spPr bwMode="auto">
              <a:xfrm>
                <a:off x="4227" y="1408"/>
                <a:ext cx="1170" cy="599"/>
              </a:xfrm>
              <a:prstGeom prst="rect">
                <a:avLst/>
              </a:prstGeom>
              <a:solidFill>
                <a:srgbClr val="FFFFE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4" name="Rectangle 83"/>
              <p:cNvSpPr>
                <a:spLocks noChangeArrowheads="1"/>
              </p:cNvSpPr>
              <p:nvPr/>
            </p:nvSpPr>
            <p:spPr bwMode="auto">
              <a:xfrm>
                <a:off x="4227" y="1408"/>
                <a:ext cx="1170" cy="571"/>
              </a:xfrm>
              <a:prstGeom prst="rect">
                <a:avLst/>
              </a:prstGeom>
              <a:solidFill>
                <a:srgbClr val="FFFF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5" name="Rectangle 84"/>
              <p:cNvSpPr>
                <a:spLocks noChangeArrowheads="1"/>
              </p:cNvSpPr>
              <p:nvPr/>
            </p:nvSpPr>
            <p:spPr bwMode="auto">
              <a:xfrm>
                <a:off x="4227" y="1408"/>
                <a:ext cx="1170" cy="536"/>
              </a:xfrm>
              <a:prstGeom prst="rect">
                <a:avLst/>
              </a:prstGeom>
              <a:solidFill>
                <a:srgbClr val="FFFFE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6" name="Rectangle 85"/>
              <p:cNvSpPr>
                <a:spLocks noChangeArrowheads="1"/>
              </p:cNvSpPr>
              <p:nvPr/>
            </p:nvSpPr>
            <p:spPr bwMode="auto">
              <a:xfrm>
                <a:off x="4227" y="1408"/>
                <a:ext cx="1170" cy="508"/>
              </a:xfrm>
              <a:prstGeom prst="rect">
                <a:avLst/>
              </a:prstGeom>
              <a:solidFill>
                <a:srgbClr val="FFFFE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7" name="Rectangle 86"/>
              <p:cNvSpPr>
                <a:spLocks noChangeArrowheads="1"/>
              </p:cNvSpPr>
              <p:nvPr/>
            </p:nvSpPr>
            <p:spPr bwMode="auto">
              <a:xfrm>
                <a:off x="4227" y="1408"/>
                <a:ext cx="1170" cy="479"/>
              </a:xfrm>
              <a:prstGeom prst="rect">
                <a:avLst/>
              </a:prstGeom>
              <a:solidFill>
                <a:srgbClr val="FFFFE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8" name="Rectangle 87"/>
              <p:cNvSpPr>
                <a:spLocks noChangeArrowheads="1"/>
              </p:cNvSpPr>
              <p:nvPr/>
            </p:nvSpPr>
            <p:spPr bwMode="auto">
              <a:xfrm>
                <a:off x="4227" y="1408"/>
                <a:ext cx="1170" cy="451"/>
              </a:xfrm>
              <a:prstGeom prst="rect">
                <a:avLst/>
              </a:prstGeom>
              <a:solidFill>
                <a:srgbClr val="FFFFF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9" name="Rectangle 88"/>
              <p:cNvSpPr>
                <a:spLocks noChangeArrowheads="1"/>
              </p:cNvSpPr>
              <p:nvPr/>
            </p:nvSpPr>
            <p:spPr bwMode="auto">
              <a:xfrm>
                <a:off x="4227" y="1408"/>
                <a:ext cx="1170" cy="422"/>
              </a:xfrm>
              <a:prstGeom prst="rect">
                <a:avLst/>
              </a:prstGeom>
              <a:solidFill>
                <a:srgbClr val="FFFFF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0" name="Rectangle 89"/>
              <p:cNvSpPr>
                <a:spLocks noChangeArrowheads="1"/>
              </p:cNvSpPr>
              <p:nvPr/>
            </p:nvSpPr>
            <p:spPr bwMode="auto">
              <a:xfrm>
                <a:off x="4227" y="1408"/>
                <a:ext cx="1170" cy="394"/>
              </a:xfrm>
              <a:prstGeom prst="rect">
                <a:avLst/>
              </a:prstGeom>
              <a:solidFill>
                <a:srgbClr val="FFFF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1" name="Rectangle 90"/>
              <p:cNvSpPr>
                <a:spLocks noChangeArrowheads="1"/>
              </p:cNvSpPr>
              <p:nvPr/>
            </p:nvSpPr>
            <p:spPr bwMode="auto">
              <a:xfrm>
                <a:off x="4227" y="1408"/>
                <a:ext cx="1170" cy="365"/>
              </a:xfrm>
              <a:prstGeom prst="rect">
                <a:avLst/>
              </a:prstGeom>
              <a:solidFill>
                <a:srgbClr val="FFFFF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2" name="Rectangle 91"/>
              <p:cNvSpPr>
                <a:spLocks noChangeArrowheads="1"/>
              </p:cNvSpPr>
              <p:nvPr/>
            </p:nvSpPr>
            <p:spPr bwMode="auto">
              <a:xfrm>
                <a:off x="4227" y="1408"/>
                <a:ext cx="1170" cy="337"/>
              </a:xfrm>
              <a:prstGeom prst="rect">
                <a:avLst/>
              </a:prstGeom>
              <a:solidFill>
                <a:srgbClr val="FFFFF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3" name="Rectangle 92"/>
              <p:cNvSpPr>
                <a:spLocks noChangeArrowheads="1"/>
              </p:cNvSpPr>
              <p:nvPr/>
            </p:nvSpPr>
            <p:spPr bwMode="auto">
              <a:xfrm>
                <a:off x="4227" y="1408"/>
                <a:ext cx="1170" cy="308"/>
              </a:xfrm>
              <a:prstGeom prst="rect">
                <a:avLst/>
              </a:prstGeom>
              <a:solidFill>
                <a:srgbClr val="FFFFF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4" name="Rectangle 93"/>
              <p:cNvSpPr>
                <a:spLocks noChangeArrowheads="1"/>
              </p:cNvSpPr>
              <p:nvPr/>
            </p:nvSpPr>
            <p:spPr bwMode="auto">
              <a:xfrm>
                <a:off x="4227" y="1408"/>
                <a:ext cx="1170" cy="280"/>
              </a:xfrm>
              <a:prstGeom prst="rect">
                <a:avLst/>
              </a:prstGeom>
              <a:solidFill>
                <a:srgbClr val="FFFFF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5" name="Rectangle 94"/>
              <p:cNvSpPr>
                <a:spLocks noChangeArrowheads="1"/>
              </p:cNvSpPr>
              <p:nvPr/>
            </p:nvSpPr>
            <p:spPr bwMode="auto">
              <a:xfrm>
                <a:off x="4227" y="1408"/>
                <a:ext cx="1170" cy="251"/>
              </a:xfrm>
              <a:prstGeom prst="rect">
                <a:avLst/>
              </a:prstGeom>
              <a:solidFill>
                <a:srgbClr val="FFFFF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6" name="Rectangle 95"/>
              <p:cNvSpPr>
                <a:spLocks noChangeArrowheads="1"/>
              </p:cNvSpPr>
              <p:nvPr/>
            </p:nvSpPr>
            <p:spPr bwMode="auto">
              <a:xfrm>
                <a:off x="4227" y="1408"/>
                <a:ext cx="1170" cy="223"/>
              </a:xfrm>
              <a:prstGeom prst="rect">
                <a:avLst/>
              </a:prstGeom>
              <a:solidFill>
                <a:srgbClr val="FFFFF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7" name="Rectangle 96"/>
              <p:cNvSpPr>
                <a:spLocks noChangeArrowheads="1"/>
              </p:cNvSpPr>
              <p:nvPr/>
            </p:nvSpPr>
            <p:spPr bwMode="auto">
              <a:xfrm>
                <a:off x="4227" y="1408"/>
                <a:ext cx="1170" cy="194"/>
              </a:xfrm>
              <a:prstGeom prst="rect">
                <a:avLst/>
              </a:prstGeom>
              <a:solidFill>
                <a:srgbClr val="FFFFF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8" name="Rectangle 97"/>
              <p:cNvSpPr>
                <a:spLocks noChangeArrowheads="1"/>
              </p:cNvSpPr>
              <p:nvPr/>
            </p:nvSpPr>
            <p:spPr bwMode="auto">
              <a:xfrm>
                <a:off x="4227" y="1408"/>
                <a:ext cx="1170" cy="160"/>
              </a:xfrm>
              <a:prstGeom prst="rect">
                <a:avLst/>
              </a:prstGeom>
              <a:solidFill>
                <a:srgbClr val="FFFFF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9" name="Rectangle 98"/>
              <p:cNvSpPr>
                <a:spLocks noChangeArrowheads="1"/>
              </p:cNvSpPr>
              <p:nvPr/>
            </p:nvSpPr>
            <p:spPr bwMode="auto">
              <a:xfrm>
                <a:off x="4227" y="1408"/>
                <a:ext cx="1170" cy="131"/>
              </a:xfrm>
              <a:prstGeom prst="rect">
                <a:avLst/>
              </a:prstGeom>
              <a:solidFill>
                <a:srgbClr val="FFFFFB"/>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0" name="Rectangle 99"/>
              <p:cNvSpPr>
                <a:spLocks noChangeArrowheads="1"/>
              </p:cNvSpPr>
              <p:nvPr/>
            </p:nvSpPr>
            <p:spPr bwMode="auto">
              <a:xfrm>
                <a:off x="4227" y="1408"/>
                <a:ext cx="1170" cy="103"/>
              </a:xfrm>
              <a:prstGeom prst="rect">
                <a:avLst/>
              </a:prstGeom>
              <a:solidFill>
                <a:srgbClr val="FFFFF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1" name="Rectangle 100"/>
              <p:cNvSpPr>
                <a:spLocks noChangeArrowheads="1"/>
              </p:cNvSpPr>
              <p:nvPr/>
            </p:nvSpPr>
            <p:spPr bwMode="auto">
              <a:xfrm>
                <a:off x="4227" y="1408"/>
                <a:ext cx="1170" cy="74"/>
              </a:xfrm>
              <a:prstGeom prst="rect">
                <a:avLst/>
              </a:prstGeom>
              <a:solidFill>
                <a:srgbClr val="FFFFFD"/>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2" name="Rectangle 101"/>
              <p:cNvSpPr>
                <a:spLocks noChangeArrowheads="1"/>
              </p:cNvSpPr>
              <p:nvPr/>
            </p:nvSpPr>
            <p:spPr bwMode="auto">
              <a:xfrm>
                <a:off x="4227" y="1408"/>
                <a:ext cx="1170" cy="46"/>
              </a:xfrm>
              <a:prstGeom prst="rect">
                <a:avLst/>
              </a:prstGeom>
              <a:solidFill>
                <a:srgbClr val="FFFFF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3" name="Rectangle 102"/>
              <p:cNvSpPr>
                <a:spLocks noChangeArrowheads="1"/>
              </p:cNvSpPr>
              <p:nvPr/>
            </p:nvSpPr>
            <p:spPr bwMode="auto">
              <a:xfrm>
                <a:off x="4227" y="1408"/>
                <a:ext cx="1170" cy="1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4" name="Freeform 103"/>
              <p:cNvSpPr>
                <a:spLocks/>
              </p:cNvSpPr>
              <p:nvPr/>
            </p:nvSpPr>
            <p:spPr bwMode="auto">
              <a:xfrm>
                <a:off x="4222" y="1397"/>
                <a:ext cx="1181" cy="1511"/>
              </a:xfrm>
              <a:custGeom>
                <a:avLst/>
                <a:gdLst>
                  <a:gd name="T0" fmla="*/ 5 w 1181"/>
                  <a:gd name="T1" fmla="*/ 1500 h 1511"/>
                  <a:gd name="T2" fmla="*/ 1170 w 1181"/>
                  <a:gd name="T3" fmla="*/ 1500 h 1511"/>
                  <a:gd name="T4" fmla="*/ 1170 w 1181"/>
                  <a:gd name="T5" fmla="*/ 11 h 1511"/>
                  <a:gd name="T6" fmla="*/ 5 w 1181"/>
                  <a:gd name="T7" fmla="*/ 11 h 1511"/>
                  <a:gd name="T8" fmla="*/ 5 w 1181"/>
                  <a:gd name="T9" fmla="*/ 0 h 1511"/>
                  <a:gd name="T10" fmla="*/ 1181 w 1181"/>
                  <a:gd name="T11" fmla="*/ 0 h 1511"/>
                  <a:gd name="T12" fmla="*/ 1181 w 1181"/>
                  <a:gd name="T13" fmla="*/ 1511 h 1511"/>
                  <a:gd name="T14" fmla="*/ 0 w 1181"/>
                  <a:gd name="T15" fmla="*/ 1511 h 1511"/>
                  <a:gd name="T16" fmla="*/ 0 w 1181"/>
                  <a:gd name="T17" fmla="*/ 1506 h 1511"/>
                  <a:gd name="T18" fmla="*/ 5 w 1181"/>
                  <a:gd name="T19" fmla="*/ 1500 h 15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1"/>
                  <a:gd name="T31" fmla="*/ 0 h 1511"/>
                  <a:gd name="T32" fmla="*/ 1181 w 1181"/>
                  <a:gd name="T33" fmla="*/ 1511 h 15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1" h="1511">
                    <a:moveTo>
                      <a:pt x="5" y="1500"/>
                    </a:moveTo>
                    <a:lnTo>
                      <a:pt x="1170" y="1500"/>
                    </a:lnTo>
                    <a:lnTo>
                      <a:pt x="1170" y="11"/>
                    </a:lnTo>
                    <a:lnTo>
                      <a:pt x="5" y="11"/>
                    </a:lnTo>
                    <a:lnTo>
                      <a:pt x="5" y="0"/>
                    </a:lnTo>
                    <a:lnTo>
                      <a:pt x="1181" y="0"/>
                    </a:lnTo>
                    <a:lnTo>
                      <a:pt x="1181" y="1511"/>
                    </a:lnTo>
                    <a:lnTo>
                      <a:pt x="0" y="1511"/>
                    </a:lnTo>
                    <a:lnTo>
                      <a:pt x="0" y="1506"/>
                    </a:lnTo>
                    <a:lnTo>
                      <a:pt x="5" y="15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5" name="Freeform 104"/>
              <p:cNvSpPr>
                <a:spLocks/>
              </p:cNvSpPr>
              <p:nvPr/>
            </p:nvSpPr>
            <p:spPr bwMode="auto">
              <a:xfrm>
                <a:off x="4222" y="1397"/>
                <a:ext cx="11" cy="1506"/>
              </a:xfrm>
              <a:custGeom>
                <a:avLst/>
                <a:gdLst>
                  <a:gd name="T0" fmla="*/ 11 w 11"/>
                  <a:gd name="T1" fmla="*/ 6 h 1506"/>
                  <a:gd name="T2" fmla="*/ 11 w 11"/>
                  <a:gd name="T3" fmla="*/ 1506 h 1506"/>
                  <a:gd name="T4" fmla="*/ 0 w 11"/>
                  <a:gd name="T5" fmla="*/ 1506 h 1506"/>
                  <a:gd name="T6" fmla="*/ 0 w 11"/>
                  <a:gd name="T7" fmla="*/ 0 h 1506"/>
                  <a:gd name="T8" fmla="*/ 5 w 11"/>
                  <a:gd name="T9" fmla="*/ 0 h 1506"/>
                  <a:gd name="T10" fmla="*/ 11 w 11"/>
                  <a:gd name="T11" fmla="*/ 6 h 1506"/>
                  <a:gd name="T12" fmla="*/ 0 60000 65536"/>
                  <a:gd name="T13" fmla="*/ 0 60000 65536"/>
                  <a:gd name="T14" fmla="*/ 0 60000 65536"/>
                  <a:gd name="T15" fmla="*/ 0 60000 65536"/>
                  <a:gd name="T16" fmla="*/ 0 60000 65536"/>
                  <a:gd name="T17" fmla="*/ 0 60000 65536"/>
                  <a:gd name="T18" fmla="*/ 0 w 11"/>
                  <a:gd name="T19" fmla="*/ 0 h 1506"/>
                  <a:gd name="T20" fmla="*/ 11 w 11"/>
                  <a:gd name="T21" fmla="*/ 1506 h 1506"/>
                </a:gdLst>
                <a:ahLst/>
                <a:cxnLst>
                  <a:cxn ang="T12">
                    <a:pos x="T0" y="T1"/>
                  </a:cxn>
                  <a:cxn ang="T13">
                    <a:pos x="T2" y="T3"/>
                  </a:cxn>
                  <a:cxn ang="T14">
                    <a:pos x="T4" y="T5"/>
                  </a:cxn>
                  <a:cxn ang="T15">
                    <a:pos x="T6" y="T7"/>
                  </a:cxn>
                  <a:cxn ang="T16">
                    <a:pos x="T8" y="T9"/>
                  </a:cxn>
                  <a:cxn ang="T17">
                    <a:pos x="T10" y="T11"/>
                  </a:cxn>
                </a:cxnLst>
                <a:rect l="T18" t="T19" r="T20" b="T21"/>
                <a:pathLst>
                  <a:path w="11" h="1506">
                    <a:moveTo>
                      <a:pt x="11" y="6"/>
                    </a:moveTo>
                    <a:lnTo>
                      <a:pt x="11" y="1506"/>
                    </a:lnTo>
                    <a:lnTo>
                      <a:pt x="0" y="1506"/>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6" name="Rectangle 105"/>
              <p:cNvSpPr>
                <a:spLocks noChangeArrowheads="1"/>
              </p:cNvSpPr>
              <p:nvPr/>
            </p:nvSpPr>
            <p:spPr bwMode="auto">
              <a:xfrm>
                <a:off x="4233" y="1408"/>
                <a:ext cx="1164" cy="1495"/>
              </a:xfrm>
              <a:prstGeom prst="rect">
                <a:avLst/>
              </a:prstGeom>
              <a:solidFill>
                <a:srgbClr val="00C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7" name="Freeform 106"/>
              <p:cNvSpPr>
                <a:spLocks/>
              </p:cNvSpPr>
              <p:nvPr/>
            </p:nvSpPr>
            <p:spPr bwMode="auto">
              <a:xfrm>
                <a:off x="4227" y="1403"/>
                <a:ext cx="1170" cy="1500"/>
              </a:xfrm>
              <a:custGeom>
                <a:avLst/>
                <a:gdLst>
                  <a:gd name="T0" fmla="*/ 6 w 1170"/>
                  <a:gd name="T1" fmla="*/ 1488 h 1500"/>
                  <a:gd name="T2" fmla="*/ 1159 w 1170"/>
                  <a:gd name="T3" fmla="*/ 1488 h 1500"/>
                  <a:gd name="T4" fmla="*/ 1159 w 1170"/>
                  <a:gd name="T5" fmla="*/ 11 h 1500"/>
                  <a:gd name="T6" fmla="*/ 6 w 1170"/>
                  <a:gd name="T7" fmla="*/ 11 h 1500"/>
                  <a:gd name="T8" fmla="*/ 6 w 1170"/>
                  <a:gd name="T9" fmla="*/ 0 h 1500"/>
                  <a:gd name="T10" fmla="*/ 1170 w 1170"/>
                  <a:gd name="T11" fmla="*/ 0 h 1500"/>
                  <a:gd name="T12" fmla="*/ 1170 w 1170"/>
                  <a:gd name="T13" fmla="*/ 1500 h 1500"/>
                  <a:gd name="T14" fmla="*/ 0 w 1170"/>
                  <a:gd name="T15" fmla="*/ 1500 h 1500"/>
                  <a:gd name="T16" fmla="*/ 0 w 1170"/>
                  <a:gd name="T17" fmla="*/ 1494 h 1500"/>
                  <a:gd name="T18" fmla="*/ 6 w 117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0"/>
                  <a:gd name="T31" fmla="*/ 0 h 1500"/>
                  <a:gd name="T32" fmla="*/ 1170 w 117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0" h="1500">
                    <a:moveTo>
                      <a:pt x="6" y="1488"/>
                    </a:moveTo>
                    <a:lnTo>
                      <a:pt x="1159" y="1488"/>
                    </a:lnTo>
                    <a:lnTo>
                      <a:pt x="1159" y="11"/>
                    </a:lnTo>
                    <a:lnTo>
                      <a:pt x="6" y="11"/>
                    </a:lnTo>
                    <a:lnTo>
                      <a:pt x="6" y="0"/>
                    </a:lnTo>
                    <a:lnTo>
                      <a:pt x="1170" y="0"/>
                    </a:lnTo>
                    <a:lnTo>
                      <a:pt x="1170" y="1500"/>
                    </a:lnTo>
                    <a:lnTo>
                      <a:pt x="0" y="1500"/>
                    </a:lnTo>
                    <a:lnTo>
                      <a:pt x="0" y="1494"/>
                    </a:lnTo>
                    <a:lnTo>
                      <a:pt x="6"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8" name="Freeform 107"/>
              <p:cNvSpPr>
                <a:spLocks/>
              </p:cNvSpPr>
              <p:nvPr/>
            </p:nvSpPr>
            <p:spPr bwMode="auto">
              <a:xfrm>
                <a:off x="4227"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9" name="Freeform 108"/>
              <p:cNvSpPr>
                <a:spLocks/>
              </p:cNvSpPr>
              <p:nvPr/>
            </p:nvSpPr>
            <p:spPr bwMode="auto">
              <a:xfrm>
                <a:off x="4233" y="1973"/>
                <a:ext cx="422" cy="924"/>
              </a:xfrm>
              <a:custGeom>
                <a:avLst/>
                <a:gdLst>
                  <a:gd name="T0" fmla="*/ 0 w 422"/>
                  <a:gd name="T1" fmla="*/ 0 h 924"/>
                  <a:gd name="T2" fmla="*/ 211 w 422"/>
                  <a:gd name="T3" fmla="*/ 0 h 924"/>
                  <a:gd name="T4" fmla="*/ 211 w 422"/>
                  <a:gd name="T5" fmla="*/ 91 h 924"/>
                  <a:gd name="T6" fmla="*/ 320 w 422"/>
                  <a:gd name="T7" fmla="*/ 91 h 924"/>
                  <a:gd name="T8" fmla="*/ 320 w 422"/>
                  <a:gd name="T9" fmla="*/ 188 h 924"/>
                  <a:gd name="T10" fmla="*/ 422 w 422"/>
                  <a:gd name="T11" fmla="*/ 188 h 924"/>
                  <a:gd name="T12" fmla="*/ 422 w 422"/>
                  <a:gd name="T13" fmla="*/ 371 h 924"/>
                  <a:gd name="T14" fmla="*/ 320 w 422"/>
                  <a:gd name="T15" fmla="*/ 371 h 924"/>
                  <a:gd name="T16" fmla="*/ 320 w 422"/>
                  <a:gd name="T17" fmla="*/ 650 h 924"/>
                  <a:gd name="T18" fmla="*/ 211 w 422"/>
                  <a:gd name="T19" fmla="*/ 650 h 924"/>
                  <a:gd name="T20" fmla="*/ 211 w 422"/>
                  <a:gd name="T21" fmla="*/ 741 h 924"/>
                  <a:gd name="T22" fmla="*/ 109 w 422"/>
                  <a:gd name="T23" fmla="*/ 741 h 924"/>
                  <a:gd name="T24" fmla="*/ 109 w 422"/>
                  <a:gd name="T25" fmla="*/ 924 h 924"/>
                  <a:gd name="T26" fmla="*/ 0 w 422"/>
                  <a:gd name="T27" fmla="*/ 924 h 924"/>
                  <a:gd name="T28" fmla="*/ 0 w 422"/>
                  <a:gd name="T29" fmla="*/ 0 h 9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2"/>
                  <a:gd name="T46" fmla="*/ 0 h 924"/>
                  <a:gd name="T47" fmla="*/ 422 w 422"/>
                  <a:gd name="T48" fmla="*/ 924 h 9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2" h="924">
                    <a:moveTo>
                      <a:pt x="0" y="0"/>
                    </a:moveTo>
                    <a:lnTo>
                      <a:pt x="211" y="0"/>
                    </a:lnTo>
                    <a:lnTo>
                      <a:pt x="211" y="91"/>
                    </a:lnTo>
                    <a:lnTo>
                      <a:pt x="320" y="91"/>
                    </a:lnTo>
                    <a:lnTo>
                      <a:pt x="320" y="188"/>
                    </a:lnTo>
                    <a:lnTo>
                      <a:pt x="422" y="188"/>
                    </a:lnTo>
                    <a:lnTo>
                      <a:pt x="422" y="371"/>
                    </a:lnTo>
                    <a:lnTo>
                      <a:pt x="320" y="371"/>
                    </a:lnTo>
                    <a:lnTo>
                      <a:pt x="320" y="650"/>
                    </a:lnTo>
                    <a:lnTo>
                      <a:pt x="211" y="650"/>
                    </a:lnTo>
                    <a:lnTo>
                      <a:pt x="211" y="741"/>
                    </a:lnTo>
                    <a:lnTo>
                      <a:pt x="109" y="741"/>
                    </a:lnTo>
                    <a:lnTo>
                      <a:pt x="109" y="924"/>
                    </a:lnTo>
                    <a:lnTo>
                      <a:pt x="0" y="924"/>
                    </a:lnTo>
                    <a:lnTo>
                      <a:pt x="0" y="0"/>
                    </a:lnTo>
                    <a:close/>
                  </a:path>
                </a:pathLst>
              </a:custGeom>
              <a:solidFill>
                <a:srgbClr val="0000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0" name="Freeform 109"/>
              <p:cNvSpPr>
                <a:spLocks/>
              </p:cNvSpPr>
              <p:nvPr/>
            </p:nvSpPr>
            <p:spPr bwMode="auto">
              <a:xfrm>
                <a:off x="4444" y="1408"/>
                <a:ext cx="736" cy="371"/>
              </a:xfrm>
              <a:custGeom>
                <a:avLst/>
                <a:gdLst>
                  <a:gd name="T0" fmla="*/ 109 w 736"/>
                  <a:gd name="T1" fmla="*/ 0 h 371"/>
                  <a:gd name="T2" fmla="*/ 109 w 736"/>
                  <a:gd name="T3" fmla="*/ 188 h 371"/>
                  <a:gd name="T4" fmla="*/ 0 w 736"/>
                  <a:gd name="T5" fmla="*/ 188 h 371"/>
                  <a:gd name="T6" fmla="*/ 0 w 736"/>
                  <a:gd name="T7" fmla="*/ 280 h 371"/>
                  <a:gd name="T8" fmla="*/ 211 w 736"/>
                  <a:gd name="T9" fmla="*/ 280 h 371"/>
                  <a:gd name="T10" fmla="*/ 211 w 736"/>
                  <a:gd name="T11" fmla="*/ 371 h 371"/>
                  <a:gd name="T12" fmla="*/ 423 w 736"/>
                  <a:gd name="T13" fmla="*/ 371 h 371"/>
                  <a:gd name="T14" fmla="*/ 423 w 736"/>
                  <a:gd name="T15" fmla="*/ 188 h 371"/>
                  <a:gd name="T16" fmla="*/ 525 w 736"/>
                  <a:gd name="T17" fmla="*/ 188 h 371"/>
                  <a:gd name="T18" fmla="*/ 525 w 736"/>
                  <a:gd name="T19" fmla="*/ 280 h 371"/>
                  <a:gd name="T20" fmla="*/ 736 w 736"/>
                  <a:gd name="T21" fmla="*/ 280 h 371"/>
                  <a:gd name="T22" fmla="*/ 736 w 736"/>
                  <a:gd name="T23" fmla="*/ 91 h 371"/>
                  <a:gd name="T24" fmla="*/ 634 w 736"/>
                  <a:gd name="T25" fmla="*/ 91 h 371"/>
                  <a:gd name="T26" fmla="*/ 634 w 736"/>
                  <a:gd name="T27" fmla="*/ 0 h 371"/>
                  <a:gd name="T28" fmla="*/ 109 w 736"/>
                  <a:gd name="T29" fmla="*/ 0 h 3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6"/>
                  <a:gd name="T46" fmla="*/ 0 h 371"/>
                  <a:gd name="T47" fmla="*/ 736 w 736"/>
                  <a:gd name="T48" fmla="*/ 371 h 37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6" h="371">
                    <a:moveTo>
                      <a:pt x="109" y="0"/>
                    </a:moveTo>
                    <a:lnTo>
                      <a:pt x="109" y="188"/>
                    </a:lnTo>
                    <a:lnTo>
                      <a:pt x="0" y="188"/>
                    </a:lnTo>
                    <a:lnTo>
                      <a:pt x="0" y="280"/>
                    </a:lnTo>
                    <a:lnTo>
                      <a:pt x="211" y="280"/>
                    </a:lnTo>
                    <a:lnTo>
                      <a:pt x="211" y="371"/>
                    </a:lnTo>
                    <a:lnTo>
                      <a:pt x="423" y="371"/>
                    </a:lnTo>
                    <a:lnTo>
                      <a:pt x="423" y="188"/>
                    </a:lnTo>
                    <a:lnTo>
                      <a:pt x="525" y="188"/>
                    </a:lnTo>
                    <a:lnTo>
                      <a:pt x="525" y="280"/>
                    </a:lnTo>
                    <a:lnTo>
                      <a:pt x="736" y="280"/>
                    </a:lnTo>
                    <a:lnTo>
                      <a:pt x="736" y="91"/>
                    </a:lnTo>
                    <a:lnTo>
                      <a:pt x="634" y="91"/>
                    </a:lnTo>
                    <a:lnTo>
                      <a:pt x="634" y="0"/>
                    </a:lnTo>
                    <a:lnTo>
                      <a:pt x="109"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1" name="Freeform 110"/>
              <p:cNvSpPr>
                <a:spLocks/>
              </p:cNvSpPr>
              <p:nvPr/>
            </p:nvSpPr>
            <p:spPr bwMode="auto">
              <a:xfrm>
                <a:off x="4655" y="2155"/>
                <a:ext cx="737" cy="742"/>
              </a:xfrm>
              <a:custGeom>
                <a:avLst/>
                <a:gdLst>
                  <a:gd name="T0" fmla="*/ 737 w 737"/>
                  <a:gd name="T1" fmla="*/ 92 h 742"/>
                  <a:gd name="T2" fmla="*/ 628 w 737"/>
                  <a:gd name="T3" fmla="*/ 92 h 742"/>
                  <a:gd name="T4" fmla="*/ 628 w 737"/>
                  <a:gd name="T5" fmla="*/ 0 h 742"/>
                  <a:gd name="T6" fmla="*/ 423 w 737"/>
                  <a:gd name="T7" fmla="*/ 0 h 742"/>
                  <a:gd name="T8" fmla="*/ 423 w 737"/>
                  <a:gd name="T9" fmla="*/ 92 h 742"/>
                  <a:gd name="T10" fmla="*/ 314 w 737"/>
                  <a:gd name="T11" fmla="*/ 92 h 742"/>
                  <a:gd name="T12" fmla="*/ 314 w 737"/>
                  <a:gd name="T13" fmla="*/ 183 h 742"/>
                  <a:gd name="T14" fmla="*/ 212 w 737"/>
                  <a:gd name="T15" fmla="*/ 183 h 742"/>
                  <a:gd name="T16" fmla="*/ 212 w 737"/>
                  <a:gd name="T17" fmla="*/ 280 h 742"/>
                  <a:gd name="T18" fmla="*/ 423 w 737"/>
                  <a:gd name="T19" fmla="*/ 280 h 742"/>
                  <a:gd name="T20" fmla="*/ 423 w 737"/>
                  <a:gd name="T21" fmla="*/ 371 h 742"/>
                  <a:gd name="T22" fmla="*/ 314 w 737"/>
                  <a:gd name="T23" fmla="*/ 371 h 742"/>
                  <a:gd name="T24" fmla="*/ 314 w 737"/>
                  <a:gd name="T25" fmla="*/ 462 h 742"/>
                  <a:gd name="T26" fmla="*/ 212 w 737"/>
                  <a:gd name="T27" fmla="*/ 462 h 742"/>
                  <a:gd name="T28" fmla="*/ 212 w 737"/>
                  <a:gd name="T29" fmla="*/ 559 h 742"/>
                  <a:gd name="T30" fmla="*/ 0 w 737"/>
                  <a:gd name="T31" fmla="*/ 559 h 742"/>
                  <a:gd name="T32" fmla="*/ 0 w 737"/>
                  <a:gd name="T33" fmla="*/ 651 h 742"/>
                  <a:gd name="T34" fmla="*/ 314 w 737"/>
                  <a:gd name="T35" fmla="*/ 651 h 742"/>
                  <a:gd name="T36" fmla="*/ 314 w 737"/>
                  <a:gd name="T37" fmla="*/ 742 h 742"/>
                  <a:gd name="T38" fmla="*/ 525 w 737"/>
                  <a:gd name="T39" fmla="*/ 742 h 742"/>
                  <a:gd name="T40" fmla="*/ 525 w 737"/>
                  <a:gd name="T41" fmla="*/ 651 h 742"/>
                  <a:gd name="T42" fmla="*/ 628 w 737"/>
                  <a:gd name="T43" fmla="*/ 651 h 742"/>
                  <a:gd name="T44" fmla="*/ 628 w 737"/>
                  <a:gd name="T45" fmla="*/ 559 h 742"/>
                  <a:gd name="T46" fmla="*/ 525 w 737"/>
                  <a:gd name="T47" fmla="*/ 559 h 742"/>
                  <a:gd name="T48" fmla="*/ 525 w 737"/>
                  <a:gd name="T49" fmla="*/ 462 h 742"/>
                  <a:gd name="T50" fmla="*/ 737 w 737"/>
                  <a:gd name="T51" fmla="*/ 462 h 742"/>
                  <a:gd name="T52" fmla="*/ 737 w 737"/>
                  <a:gd name="T53" fmla="*/ 92 h 7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7"/>
                  <a:gd name="T82" fmla="*/ 0 h 742"/>
                  <a:gd name="T83" fmla="*/ 737 w 737"/>
                  <a:gd name="T84" fmla="*/ 742 h 7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7" h="742">
                    <a:moveTo>
                      <a:pt x="737" y="92"/>
                    </a:moveTo>
                    <a:lnTo>
                      <a:pt x="628" y="92"/>
                    </a:lnTo>
                    <a:lnTo>
                      <a:pt x="628" y="0"/>
                    </a:lnTo>
                    <a:lnTo>
                      <a:pt x="423" y="0"/>
                    </a:lnTo>
                    <a:lnTo>
                      <a:pt x="423" y="92"/>
                    </a:lnTo>
                    <a:lnTo>
                      <a:pt x="314" y="92"/>
                    </a:lnTo>
                    <a:lnTo>
                      <a:pt x="314" y="183"/>
                    </a:lnTo>
                    <a:lnTo>
                      <a:pt x="212" y="183"/>
                    </a:lnTo>
                    <a:lnTo>
                      <a:pt x="212" y="280"/>
                    </a:lnTo>
                    <a:lnTo>
                      <a:pt x="423" y="280"/>
                    </a:lnTo>
                    <a:lnTo>
                      <a:pt x="423" y="371"/>
                    </a:lnTo>
                    <a:lnTo>
                      <a:pt x="314" y="371"/>
                    </a:lnTo>
                    <a:lnTo>
                      <a:pt x="314" y="462"/>
                    </a:lnTo>
                    <a:lnTo>
                      <a:pt x="212" y="462"/>
                    </a:lnTo>
                    <a:lnTo>
                      <a:pt x="212" y="559"/>
                    </a:lnTo>
                    <a:lnTo>
                      <a:pt x="0" y="559"/>
                    </a:lnTo>
                    <a:lnTo>
                      <a:pt x="0" y="651"/>
                    </a:lnTo>
                    <a:lnTo>
                      <a:pt x="314" y="651"/>
                    </a:lnTo>
                    <a:lnTo>
                      <a:pt x="314" y="742"/>
                    </a:lnTo>
                    <a:lnTo>
                      <a:pt x="525" y="742"/>
                    </a:lnTo>
                    <a:lnTo>
                      <a:pt x="525" y="651"/>
                    </a:lnTo>
                    <a:lnTo>
                      <a:pt x="628" y="651"/>
                    </a:lnTo>
                    <a:lnTo>
                      <a:pt x="628" y="559"/>
                    </a:lnTo>
                    <a:lnTo>
                      <a:pt x="525" y="559"/>
                    </a:lnTo>
                    <a:lnTo>
                      <a:pt x="525" y="462"/>
                    </a:lnTo>
                    <a:lnTo>
                      <a:pt x="737" y="462"/>
                    </a:lnTo>
                    <a:lnTo>
                      <a:pt x="737" y="92"/>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2" name="Freeform 111"/>
              <p:cNvSpPr>
                <a:spLocks/>
              </p:cNvSpPr>
              <p:nvPr/>
            </p:nvSpPr>
            <p:spPr bwMode="auto">
              <a:xfrm>
                <a:off x="4227" y="1403"/>
                <a:ext cx="1170" cy="1500"/>
              </a:xfrm>
              <a:custGeom>
                <a:avLst/>
                <a:gdLst>
                  <a:gd name="T0" fmla="*/ 6 w 1170"/>
                  <a:gd name="T1" fmla="*/ 1488 h 1500"/>
                  <a:gd name="T2" fmla="*/ 1159 w 1170"/>
                  <a:gd name="T3" fmla="*/ 1488 h 1500"/>
                  <a:gd name="T4" fmla="*/ 1159 w 1170"/>
                  <a:gd name="T5" fmla="*/ 11 h 1500"/>
                  <a:gd name="T6" fmla="*/ 6 w 1170"/>
                  <a:gd name="T7" fmla="*/ 11 h 1500"/>
                  <a:gd name="T8" fmla="*/ 6 w 1170"/>
                  <a:gd name="T9" fmla="*/ 0 h 1500"/>
                  <a:gd name="T10" fmla="*/ 1170 w 1170"/>
                  <a:gd name="T11" fmla="*/ 0 h 1500"/>
                  <a:gd name="T12" fmla="*/ 1170 w 1170"/>
                  <a:gd name="T13" fmla="*/ 1500 h 1500"/>
                  <a:gd name="T14" fmla="*/ 0 w 1170"/>
                  <a:gd name="T15" fmla="*/ 1500 h 1500"/>
                  <a:gd name="T16" fmla="*/ 0 w 1170"/>
                  <a:gd name="T17" fmla="*/ 1494 h 1500"/>
                  <a:gd name="T18" fmla="*/ 6 w 117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0"/>
                  <a:gd name="T31" fmla="*/ 0 h 1500"/>
                  <a:gd name="T32" fmla="*/ 1170 w 117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0" h="1500">
                    <a:moveTo>
                      <a:pt x="6" y="1488"/>
                    </a:moveTo>
                    <a:lnTo>
                      <a:pt x="1159" y="1488"/>
                    </a:lnTo>
                    <a:lnTo>
                      <a:pt x="1159" y="11"/>
                    </a:lnTo>
                    <a:lnTo>
                      <a:pt x="6" y="11"/>
                    </a:lnTo>
                    <a:lnTo>
                      <a:pt x="6" y="0"/>
                    </a:lnTo>
                    <a:lnTo>
                      <a:pt x="1170" y="0"/>
                    </a:lnTo>
                    <a:lnTo>
                      <a:pt x="1170" y="1500"/>
                    </a:lnTo>
                    <a:lnTo>
                      <a:pt x="0" y="1500"/>
                    </a:lnTo>
                    <a:lnTo>
                      <a:pt x="0" y="1494"/>
                    </a:lnTo>
                    <a:lnTo>
                      <a:pt x="6"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3" name="Freeform 112"/>
              <p:cNvSpPr>
                <a:spLocks/>
              </p:cNvSpPr>
              <p:nvPr/>
            </p:nvSpPr>
            <p:spPr bwMode="auto">
              <a:xfrm>
                <a:off x="4227"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4" name="Freeform 113"/>
              <p:cNvSpPr>
                <a:spLocks/>
              </p:cNvSpPr>
              <p:nvPr/>
            </p:nvSpPr>
            <p:spPr bwMode="auto">
              <a:xfrm>
                <a:off x="4964" y="1403"/>
                <a:ext cx="114" cy="1500"/>
              </a:xfrm>
              <a:custGeom>
                <a:avLst/>
                <a:gdLst>
                  <a:gd name="T0" fmla="*/ 5 w 114"/>
                  <a:gd name="T1" fmla="*/ 1488 h 1500"/>
                  <a:gd name="T2" fmla="*/ 102 w 114"/>
                  <a:gd name="T3" fmla="*/ 1488 h 1500"/>
                  <a:gd name="T4" fmla="*/ 102 w 114"/>
                  <a:gd name="T5" fmla="*/ 11 h 1500"/>
                  <a:gd name="T6" fmla="*/ 5 w 114"/>
                  <a:gd name="T7" fmla="*/ 11 h 1500"/>
                  <a:gd name="T8" fmla="*/ 5 w 114"/>
                  <a:gd name="T9" fmla="*/ 0 h 1500"/>
                  <a:gd name="T10" fmla="*/ 114 w 114"/>
                  <a:gd name="T11" fmla="*/ 0 h 1500"/>
                  <a:gd name="T12" fmla="*/ 114 w 114"/>
                  <a:gd name="T13" fmla="*/ 1500 h 1500"/>
                  <a:gd name="T14" fmla="*/ 0 w 114"/>
                  <a:gd name="T15" fmla="*/ 1500 h 1500"/>
                  <a:gd name="T16" fmla="*/ 0 w 114"/>
                  <a:gd name="T17" fmla="*/ 1494 h 1500"/>
                  <a:gd name="T18" fmla="*/ 5 w 114"/>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500"/>
                  <a:gd name="T32" fmla="*/ 114 w 114"/>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500">
                    <a:moveTo>
                      <a:pt x="5" y="1488"/>
                    </a:moveTo>
                    <a:lnTo>
                      <a:pt x="102" y="1488"/>
                    </a:lnTo>
                    <a:lnTo>
                      <a:pt x="102" y="11"/>
                    </a:lnTo>
                    <a:lnTo>
                      <a:pt x="5" y="11"/>
                    </a:lnTo>
                    <a:lnTo>
                      <a:pt x="5" y="0"/>
                    </a:lnTo>
                    <a:lnTo>
                      <a:pt x="114" y="0"/>
                    </a:lnTo>
                    <a:lnTo>
                      <a:pt x="114" y="1500"/>
                    </a:lnTo>
                    <a:lnTo>
                      <a:pt x="0" y="1500"/>
                    </a:lnTo>
                    <a:lnTo>
                      <a:pt x="0" y="1494"/>
                    </a:lnTo>
                    <a:lnTo>
                      <a:pt x="5"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5" name="Freeform 114"/>
              <p:cNvSpPr>
                <a:spLocks/>
              </p:cNvSpPr>
              <p:nvPr/>
            </p:nvSpPr>
            <p:spPr bwMode="auto">
              <a:xfrm>
                <a:off x="4964" y="1403"/>
                <a:ext cx="11" cy="1494"/>
              </a:xfrm>
              <a:custGeom>
                <a:avLst/>
                <a:gdLst>
                  <a:gd name="T0" fmla="*/ 11 w 11"/>
                  <a:gd name="T1" fmla="*/ 5 h 1494"/>
                  <a:gd name="T2" fmla="*/ 11 w 11"/>
                  <a:gd name="T3" fmla="*/ 1494 h 1494"/>
                  <a:gd name="T4" fmla="*/ 0 w 11"/>
                  <a:gd name="T5" fmla="*/ 1494 h 1494"/>
                  <a:gd name="T6" fmla="*/ 0 w 11"/>
                  <a:gd name="T7" fmla="*/ 0 h 1494"/>
                  <a:gd name="T8" fmla="*/ 5 w 11"/>
                  <a:gd name="T9" fmla="*/ 0 h 1494"/>
                  <a:gd name="T10" fmla="*/ 11 w 11"/>
                  <a:gd name="T11" fmla="*/ 5 h 1494"/>
                  <a:gd name="T12" fmla="*/ 0 60000 65536"/>
                  <a:gd name="T13" fmla="*/ 0 60000 65536"/>
                  <a:gd name="T14" fmla="*/ 0 60000 65536"/>
                  <a:gd name="T15" fmla="*/ 0 60000 65536"/>
                  <a:gd name="T16" fmla="*/ 0 60000 65536"/>
                  <a:gd name="T17" fmla="*/ 0 60000 65536"/>
                  <a:gd name="T18" fmla="*/ 0 w 11"/>
                  <a:gd name="T19" fmla="*/ 0 h 1494"/>
                  <a:gd name="T20" fmla="*/ 11 w 11"/>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1" h="1494">
                    <a:moveTo>
                      <a:pt x="11" y="5"/>
                    </a:moveTo>
                    <a:lnTo>
                      <a:pt x="11" y="1494"/>
                    </a:lnTo>
                    <a:lnTo>
                      <a:pt x="0" y="1494"/>
                    </a:lnTo>
                    <a:lnTo>
                      <a:pt x="0" y="0"/>
                    </a:lnTo>
                    <a:lnTo>
                      <a:pt x="5" y="0"/>
                    </a:lnTo>
                    <a:lnTo>
                      <a:pt x="11"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6" name="Freeform 115"/>
              <p:cNvSpPr>
                <a:spLocks/>
              </p:cNvSpPr>
              <p:nvPr/>
            </p:nvSpPr>
            <p:spPr bwMode="auto">
              <a:xfrm>
                <a:off x="4233" y="1408"/>
                <a:ext cx="1159" cy="97"/>
              </a:xfrm>
              <a:custGeom>
                <a:avLst/>
                <a:gdLst>
                  <a:gd name="T0" fmla="*/ 1159 w 1159"/>
                  <a:gd name="T1" fmla="*/ 0 h 97"/>
                  <a:gd name="T2" fmla="*/ 1159 w 1159"/>
                  <a:gd name="T3" fmla="*/ 91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1"/>
                    </a:lnTo>
                    <a:lnTo>
                      <a:pt x="0" y="97"/>
                    </a:lnTo>
                    <a:lnTo>
                      <a:pt x="0" y="0"/>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17" name="Freeform 116"/>
              <p:cNvSpPr>
                <a:spLocks/>
              </p:cNvSpPr>
              <p:nvPr/>
            </p:nvSpPr>
            <p:spPr bwMode="auto">
              <a:xfrm>
                <a:off x="4233" y="1499"/>
                <a:ext cx="1159" cy="97"/>
              </a:xfrm>
              <a:custGeom>
                <a:avLst/>
                <a:gdLst>
                  <a:gd name="T0" fmla="*/ 1159 w 1159"/>
                  <a:gd name="T1" fmla="*/ 0 h 97"/>
                  <a:gd name="T2" fmla="*/ 1159 w 1159"/>
                  <a:gd name="T3" fmla="*/ 97 h 97"/>
                  <a:gd name="T4" fmla="*/ 0 w 1159"/>
                  <a:gd name="T5" fmla="*/ 97 h 97"/>
                  <a:gd name="T6" fmla="*/ 0 w 1159"/>
                  <a:gd name="T7" fmla="*/ 6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7"/>
                    </a:lnTo>
                    <a:lnTo>
                      <a:pt x="0" y="97"/>
                    </a:lnTo>
                    <a:lnTo>
                      <a:pt x="0" y="6"/>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18" name="Freeform 117"/>
              <p:cNvSpPr>
                <a:spLocks/>
              </p:cNvSpPr>
              <p:nvPr/>
            </p:nvSpPr>
            <p:spPr bwMode="auto">
              <a:xfrm>
                <a:off x="4233" y="1596"/>
                <a:ext cx="1159" cy="97"/>
              </a:xfrm>
              <a:custGeom>
                <a:avLst/>
                <a:gdLst>
                  <a:gd name="T0" fmla="*/ 1159 w 1159"/>
                  <a:gd name="T1" fmla="*/ 0 h 97"/>
                  <a:gd name="T2" fmla="*/ 1159 w 1159"/>
                  <a:gd name="T3" fmla="*/ 92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2"/>
                    </a:lnTo>
                    <a:lnTo>
                      <a:pt x="0" y="97"/>
                    </a:lnTo>
                    <a:lnTo>
                      <a:pt x="0" y="0"/>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19" name="Freeform 118"/>
              <p:cNvSpPr>
                <a:spLocks/>
              </p:cNvSpPr>
              <p:nvPr/>
            </p:nvSpPr>
            <p:spPr bwMode="auto">
              <a:xfrm>
                <a:off x="4233" y="1790"/>
                <a:ext cx="1159" cy="97"/>
              </a:xfrm>
              <a:custGeom>
                <a:avLst/>
                <a:gdLst>
                  <a:gd name="T0" fmla="*/ 1159 w 1159"/>
                  <a:gd name="T1" fmla="*/ 0 h 97"/>
                  <a:gd name="T2" fmla="*/ 1159 w 1159"/>
                  <a:gd name="T3" fmla="*/ 92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2"/>
                    </a:lnTo>
                    <a:lnTo>
                      <a:pt x="0" y="97"/>
                    </a:lnTo>
                    <a:lnTo>
                      <a:pt x="0" y="0"/>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20" name="Freeform 119"/>
              <p:cNvSpPr>
                <a:spLocks/>
              </p:cNvSpPr>
              <p:nvPr/>
            </p:nvSpPr>
            <p:spPr bwMode="auto">
              <a:xfrm>
                <a:off x="4233" y="1882"/>
                <a:ext cx="1159" cy="97"/>
              </a:xfrm>
              <a:custGeom>
                <a:avLst/>
                <a:gdLst>
                  <a:gd name="T0" fmla="*/ 1159 w 1159"/>
                  <a:gd name="T1" fmla="*/ 0 h 97"/>
                  <a:gd name="T2" fmla="*/ 1159 w 1159"/>
                  <a:gd name="T3" fmla="*/ 97 h 97"/>
                  <a:gd name="T4" fmla="*/ 0 w 1159"/>
                  <a:gd name="T5" fmla="*/ 97 h 97"/>
                  <a:gd name="T6" fmla="*/ 0 w 1159"/>
                  <a:gd name="T7" fmla="*/ 5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7"/>
                    </a:lnTo>
                    <a:lnTo>
                      <a:pt x="0" y="97"/>
                    </a:lnTo>
                    <a:lnTo>
                      <a:pt x="0" y="5"/>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21" name="Freeform 120"/>
              <p:cNvSpPr>
                <a:spLocks/>
              </p:cNvSpPr>
              <p:nvPr/>
            </p:nvSpPr>
            <p:spPr bwMode="auto">
              <a:xfrm>
                <a:off x="4233" y="1979"/>
                <a:ext cx="1159" cy="97"/>
              </a:xfrm>
              <a:custGeom>
                <a:avLst/>
                <a:gdLst>
                  <a:gd name="T0" fmla="*/ 1159 w 1159"/>
                  <a:gd name="T1" fmla="*/ 0 h 97"/>
                  <a:gd name="T2" fmla="*/ 1159 w 1159"/>
                  <a:gd name="T3" fmla="*/ 91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1"/>
                    </a:lnTo>
                    <a:lnTo>
                      <a:pt x="0" y="97"/>
                    </a:lnTo>
                    <a:lnTo>
                      <a:pt x="0" y="0"/>
                    </a:lnTo>
                    <a:lnTo>
                      <a:pt x="1159"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22" name="Freeform 121"/>
              <p:cNvSpPr>
                <a:spLocks/>
              </p:cNvSpPr>
              <p:nvPr/>
            </p:nvSpPr>
            <p:spPr bwMode="auto">
              <a:xfrm>
                <a:off x="5277" y="1408"/>
                <a:ext cx="115" cy="1495"/>
              </a:xfrm>
              <a:custGeom>
                <a:avLst/>
                <a:gdLst>
                  <a:gd name="T0" fmla="*/ 6 w 115"/>
                  <a:gd name="T1" fmla="*/ 1483 h 1495"/>
                  <a:gd name="T2" fmla="*/ 103 w 115"/>
                  <a:gd name="T3" fmla="*/ 1483 h 1495"/>
                  <a:gd name="T4" fmla="*/ 103 w 115"/>
                  <a:gd name="T5" fmla="*/ 12 h 1495"/>
                  <a:gd name="T6" fmla="*/ 6 w 115"/>
                  <a:gd name="T7" fmla="*/ 12 h 1495"/>
                  <a:gd name="T8" fmla="*/ 6 w 115"/>
                  <a:gd name="T9" fmla="*/ 0 h 1495"/>
                  <a:gd name="T10" fmla="*/ 115 w 115"/>
                  <a:gd name="T11" fmla="*/ 0 h 1495"/>
                  <a:gd name="T12" fmla="*/ 115 w 115"/>
                  <a:gd name="T13" fmla="*/ 1495 h 1495"/>
                  <a:gd name="T14" fmla="*/ 0 w 115"/>
                  <a:gd name="T15" fmla="*/ 1495 h 1495"/>
                  <a:gd name="T16" fmla="*/ 0 w 115"/>
                  <a:gd name="T17" fmla="*/ 1489 h 1495"/>
                  <a:gd name="T18" fmla="*/ 6 w 115"/>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1495"/>
                  <a:gd name="T32" fmla="*/ 115 w 115"/>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1495">
                    <a:moveTo>
                      <a:pt x="6" y="1483"/>
                    </a:moveTo>
                    <a:lnTo>
                      <a:pt x="103" y="1483"/>
                    </a:lnTo>
                    <a:lnTo>
                      <a:pt x="103" y="12"/>
                    </a:lnTo>
                    <a:lnTo>
                      <a:pt x="6" y="12"/>
                    </a:lnTo>
                    <a:lnTo>
                      <a:pt x="6" y="0"/>
                    </a:lnTo>
                    <a:lnTo>
                      <a:pt x="115" y="0"/>
                    </a:lnTo>
                    <a:lnTo>
                      <a:pt x="115" y="1495"/>
                    </a:lnTo>
                    <a:lnTo>
                      <a:pt x="0" y="1495"/>
                    </a:lnTo>
                    <a:lnTo>
                      <a:pt x="0" y="1489"/>
                    </a:lnTo>
                    <a:lnTo>
                      <a:pt x="6"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3" name="Freeform 122"/>
              <p:cNvSpPr>
                <a:spLocks/>
              </p:cNvSpPr>
              <p:nvPr/>
            </p:nvSpPr>
            <p:spPr bwMode="auto">
              <a:xfrm>
                <a:off x="5277"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4" name="Freeform 123"/>
              <p:cNvSpPr>
                <a:spLocks/>
              </p:cNvSpPr>
              <p:nvPr/>
            </p:nvSpPr>
            <p:spPr bwMode="auto">
              <a:xfrm>
                <a:off x="5066"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5" name="Freeform 124"/>
              <p:cNvSpPr>
                <a:spLocks/>
              </p:cNvSpPr>
              <p:nvPr/>
            </p:nvSpPr>
            <p:spPr bwMode="auto">
              <a:xfrm>
                <a:off x="5066"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6" name="Freeform 125"/>
              <p:cNvSpPr>
                <a:spLocks/>
              </p:cNvSpPr>
              <p:nvPr/>
            </p:nvSpPr>
            <p:spPr bwMode="auto">
              <a:xfrm>
                <a:off x="5175"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7" name="Freeform 126"/>
              <p:cNvSpPr>
                <a:spLocks/>
              </p:cNvSpPr>
              <p:nvPr/>
            </p:nvSpPr>
            <p:spPr bwMode="auto">
              <a:xfrm>
                <a:off x="5175"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8" name="Freeform 127"/>
              <p:cNvSpPr>
                <a:spLocks/>
              </p:cNvSpPr>
              <p:nvPr/>
            </p:nvSpPr>
            <p:spPr bwMode="auto">
              <a:xfrm>
                <a:off x="4964"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9" name="Freeform 128"/>
              <p:cNvSpPr>
                <a:spLocks/>
              </p:cNvSpPr>
              <p:nvPr/>
            </p:nvSpPr>
            <p:spPr bwMode="auto">
              <a:xfrm>
                <a:off x="4964"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0" name="Freeform 129"/>
              <p:cNvSpPr>
                <a:spLocks/>
              </p:cNvSpPr>
              <p:nvPr/>
            </p:nvSpPr>
            <p:spPr bwMode="auto">
              <a:xfrm>
                <a:off x="4855" y="1403"/>
                <a:ext cx="120" cy="1500"/>
              </a:xfrm>
              <a:custGeom>
                <a:avLst/>
                <a:gdLst>
                  <a:gd name="T0" fmla="*/ 6 w 120"/>
                  <a:gd name="T1" fmla="*/ 1488 h 1500"/>
                  <a:gd name="T2" fmla="*/ 109 w 120"/>
                  <a:gd name="T3" fmla="*/ 1488 h 1500"/>
                  <a:gd name="T4" fmla="*/ 109 w 120"/>
                  <a:gd name="T5" fmla="*/ 11 h 1500"/>
                  <a:gd name="T6" fmla="*/ 6 w 120"/>
                  <a:gd name="T7" fmla="*/ 11 h 1500"/>
                  <a:gd name="T8" fmla="*/ 6 w 120"/>
                  <a:gd name="T9" fmla="*/ 0 h 1500"/>
                  <a:gd name="T10" fmla="*/ 120 w 120"/>
                  <a:gd name="T11" fmla="*/ 0 h 1500"/>
                  <a:gd name="T12" fmla="*/ 120 w 120"/>
                  <a:gd name="T13" fmla="*/ 1500 h 1500"/>
                  <a:gd name="T14" fmla="*/ 0 w 120"/>
                  <a:gd name="T15" fmla="*/ 1500 h 1500"/>
                  <a:gd name="T16" fmla="*/ 0 w 120"/>
                  <a:gd name="T17" fmla="*/ 1494 h 1500"/>
                  <a:gd name="T18" fmla="*/ 6 w 12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500"/>
                  <a:gd name="T32" fmla="*/ 120 w 12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500">
                    <a:moveTo>
                      <a:pt x="6" y="1488"/>
                    </a:moveTo>
                    <a:lnTo>
                      <a:pt x="109" y="1488"/>
                    </a:lnTo>
                    <a:lnTo>
                      <a:pt x="109" y="11"/>
                    </a:lnTo>
                    <a:lnTo>
                      <a:pt x="6" y="11"/>
                    </a:lnTo>
                    <a:lnTo>
                      <a:pt x="6" y="0"/>
                    </a:lnTo>
                    <a:lnTo>
                      <a:pt x="120" y="0"/>
                    </a:lnTo>
                    <a:lnTo>
                      <a:pt x="120" y="1500"/>
                    </a:lnTo>
                    <a:lnTo>
                      <a:pt x="0" y="1500"/>
                    </a:lnTo>
                    <a:lnTo>
                      <a:pt x="0" y="1494"/>
                    </a:lnTo>
                    <a:lnTo>
                      <a:pt x="6"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1" name="Freeform 130"/>
              <p:cNvSpPr>
                <a:spLocks/>
              </p:cNvSpPr>
              <p:nvPr/>
            </p:nvSpPr>
            <p:spPr bwMode="auto">
              <a:xfrm>
                <a:off x="4855"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2" name="Freeform 131"/>
              <p:cNvSpPr>
                <a:spLocks/>
              </p:cNvSpPr>
              <p:nvPr/>
            </p:nvSpPr>
            <p:spPr bwMode="auto">
              <a:xfrm>
                <a:off x="4752" y="1403"/>
                <a:ext cx="115" cy="1500"/>
              </a:xfrm>
              <a:custGeom>
                <a:avLst/>
                <a:gdLst>
                  <a:gd name="T0" fmla="*/ 6 w 115"/>
                  <a:gd name="T1" fmla="*/ 1488 h 1500"/>
                  <a:gd name="T2" fmla="*/ 103 w 115"/>
                  <a:gd name="T3" fmla="*/ 1488 h 1500"/>
                  <a:gd name="T4" fmla="*/ 103 w 115"/>
                  <a:gd name="T5" fmla="*/ 11 h 1500"/>
                  <a:gd name="T6" fmla="*/ 6 w 115"/>
                  <a:gd name="T7" fmla="*/ 11 h 1500"/>
                  <a:gd name="T8" fmla="*/ 6 w 115"/>
                  <a:gd name="T9" fmla="*/ 0 h 1500"/>
                  <a:gd name="T10" fmla="*/ 115 w 115"/>
                  <a:gd name="T11" fmla="*/ 0 h 1500"/>
                  <a:gd name="T12" fmla="*/ 115 w 115"/>
                  <a:gd name="T13" fmla="*/ 1500 h 1500"/>
                  <a:gd name="T14" fmla="*/ 0 w 115"/>
                  <a:gd name="T15" fmla="*/ 1500 h 1500"/>
                  <a:gd name="T16" fmla="*/ 0 w 115"/>
                  <a:gd name="T17" fmla="*/ 1494 h 1500"/>
                  <a:gd name="T18" fmla="*/ 6 w 115"/>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1500"/>
                  <a:gd name="T32" fmla="*/ 115 w 115"/>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1500">
                    <a:moveTo>
                      <a:pt x="6" y="1488"/>
                    </a:moveTo>
                    <a:lnTo>
                      <a:pt x="103" y="1488"/>
                    </a:lnTo>
                    <a:lnTo>
                      <a:pt x="103" y="11"/>
                    </a:lnTo>
                    <a:lnTo>
                      <a:pt x="6" y="11"/>
                    </a:lnTo>
                    <a:lnTo>
                      <a:pt x="6" y="0"/>
                    </a:lnTo>
                    <a:lnTo>
                      <a:pt x="115" y="0"/>
                    </a:lnTo>
                    <a:lnTo>
                      <a:pt x="115" y="1500"/>
                    </a:lnTo>
                    <a:lnTo>
                      <a:pt x="0" y="1500"/>
                    </a:lnTo>
                    <a:lnTo>
                      <a:pt x="0" y="1494"/>
                    </a:lnTo>
                    <a:lnTo>
                      <a:pt x="6"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3" name="Freeform 132"/>
              <p:cNvSpPr>
                <a:spLocks/>
              </p:cNvSpPr>
              <p:nvPr/>
            </p:nvSpPr>
            <p:spPr bwMode="auto">
              <a:xfrm>
                <a:off x="4752"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4" name="Freeform 133"/>
              <p:cNvSpPr>
                <a:spLocks/>
              </p:cNvSpPr>
              <p:nvPr/>
            </p:nvSpPr>
            <p:spPr bwMode="auto">
              <a:xfrm>
                <a:off x="4650" y="1403"/>
                <a:ext cx="114" cy="1500"/>
              </a:xfrm>
              <a:custGeom>
                <a:avLst/>
                <a:gdLst>
                  <a:gd name="T0" fmla="*/ 5 w 114"/>
                  <a:gd name="T1" fmla="*/ 1488 h 1500"/>
                  <a:gd name="T2" fmla="*/ 102 w 114"/>
                  <a:gd name="T3" fmla="*/ 1488 h 1500"/>
                  <a:gd name="T4" fmla="*/ 102 w 114"/>
                  <a:gd name="T5" fmla="*/ 11 h 1500"/>
                  <a:gd name="T6" fmla="*/ 5 w 114"/>
                  <a:gd name="T7" fmla="*/ 11 h 1500"/>
                  <a:gd name="T8" fmla="*/ 5 w 114"/>
                  <a:gd name="T9" fmla="*/ 0 h 1500"/>
                  <a:gd name="T10" fmla="*/ 114 w 114"/>
                  <a:gd name="T11" fmla="*/ 0 h 1500"/>
                  <a:gd name="T12" fmla="*/ 114 w 114"/>
                  <a:gd name="T13" fmla="*/ 1500 h 1500"/>
                  <a:gd name="T14" fmla="*/ 0 w 114"/>
                  <a:gd name="T15" fmla="*/ 1500 h 1500"/>
                  <a:gd name="T16" fmla="*/ 0 w 114"/>
                  <a:gd name="T17" fmla="*/ 1494 h 1500"/>
                  <a:gd name="T18" fmla="*/ 5 w 114"/>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500"/>
                  <a:gd name="T32" fmla="*/ 114 w 114"/>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500">
                    <a:moveTo>
                      <a:pt x="5" y="1488"/>
                    </a:moveTo>
                    <a:lnTo>
                      <a:pt x="102" y="1488"/>
                    </a:lnTo>
                    <a:lnTo>
                      <a:pt x="102" y="11"/>
                    </a:lnTo>
                    <a:lnTo>
                      <a:pt x="5" y="11"/>
                    </a:lnTo>
                    <a:lnTo>
                      <a:pt x="5" y="0"/>
                    </a:lnTo>
                    <a:lnTo>
                      <a:pt x="114" y="0"/>
                    </a:lnTo>
                    <a:lnTo>
                      <a:pt x="114" y="1500"/>
                    </a:lnTo>
                    <a:lnTo>
                      <a:pt x="0" y="1500"/>
                    </a:lnTo>
                    <a:lnTo>
                      <a:pt x="0" y="1494"/>
                    </a:lnTo>
                    <a:lnTo>
                      <a:pt x="5" y="14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5" name="Freeform 134"/>
              <p:cNvSpPr>
                <a:spLocks/>
              </p:cNvSpPr>
              <p:nvPr/>
            </p:nvSpPr>
            <p:spPr bwMode="auto">
              <a:xfrm>
                <a:off x="4650" y="1403"/>
                <a:ext cx="11" cy="1494"/>
              </a:xfrm>
              <a:custGeom>
                <a:avLst/>
                <a:gdLst>
                  <a:gd name="T0" fmla="*/ 11 w 11"/>
                  <a:gd name="T1" fmla="*/ 5 h 1494"/>
                  <a:gd name="T2" fmla="*/ 11 w 11"/>
                  <a:gd name="T3" fmla="*/ 1494 h 1494"/>
                  <a:gd name="T4" fmla="*/ 0 w 11"/>
                  <a:gd name="T5" fmla="*/ 1494 h 1494"/>
                  <a:gd name="T6" fmla="*/ 0 w 11"/>
                  <a:gd name="T7" fmla="*/ 0 h 1494"/>
                  <a:gd name="T8" fmla="*/ 5 w 11"/>
                  <a:gd name="T9" fmla="*/ 0 h 1494"/>
                  <a:gd name="T10" fmla="*/ 11 w 11"/>
                  <a:gd name="T11" fmla="*/ 5 h 1494"/>
                  <a:gd name="T12" fmla="*/ 0 60000 65536"/>
                  <a:gd name="T13" fmla="*/ 0 60000 65536"/>
                  <a:gd name="T14" fmla="*/ 0 60000 65536"/>
                  <a:gd name="T15" fmla="*/ 0 60000 65536"/>
                  <a:gd name="T16" fmla="*/ 0 60000 65536"/>
                  <a:gd name="T17" fmla="*/ 0 60000 65536"/>
                  <a:gd name="T18" fmla="*/ 0 w 11"/>
                  <a:gd name="T19" fmla="*/ 0 h 1494"/>
                  <a:gd name="T20" fmla="*/ 11 w 11"/>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1" h="1494">
                    <a:moveTo>
                      <a:pt x="11" y="5"/>
                    </a:moveTo>
                    <a:lnTo>
                      <a:pt x="11" y="1494"/>
                    </a:lnTo>
                    <a:lnTo>
                      <a:pt x="0" y="1494"/>
                    </a:lnTo>
                    <a:lnTo>
                      <a:pt x="0" y="0"/>
                    </a:lnTo>
                    <a:lnTo>
                      <a:pt x="5" y="0"/>
                    </a:lnTo>
                    <a:lnTo>
                      <a:pt x="11"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6" name="Freeform 135"/>
              <p:cNvSpPr>
                <a:spLocks/>
              </p:cNvSpPr>
              <p:nvPr/>
            </p:nvSpPr>
            <p:spPr bwMode="auto">
              <a:xfrm>
                <a:off x="4541"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7" name="Freeform 136"/>
              <p:cNvSpPr>
                <a:spLocks/>
              </p:cNvSpPr>
              <p:nvPr/>
            </p:nvSpPr>
            <p:spPr bwMode="auto">
              <a:xfrm>
                <a:off x="4541"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8" name="Freeform 137"/>
              <p:cNvSpPr>
                <a:spLocks/>
              </p:cNvSpPr>
              <p:nvPr/>
            </p:nvSpPr>
            <p:spPr bwMode="auto">
              <a:xfrm>
                <a:off x="4439"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9" name="Freeform 138"/>
              <p:cNvSpPr>
                <a:spLocks/>
              </p:cNvSpPr>
              <p:nvPr/>
            </p:nvSpPr>
            <p:spPr bwMode="auto">
              <a:xfrm>
                <a:off x="4439"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0" name="Freeform 139"/>
              <p:cNvSpPr>
                <a:spLocks/>
              </p:cNvSpPr>
              <p:nvPr/>
            </p:nvSpPr>
            <p:spPr bwMode="auto">
              <a:xfrm>
                <a:off x="4336" y="1408"/>
                <a:ext cx="114" cy="1495"/>
              </a:xfrm>
              <a:custGeom>
                <a:avLst/>
                <a:gdLst>
                  <a:gd name="T0" fmla="*/ 6 w 114"/>
                  <a:gd name="T1" fmla="*/ 1483 h 1495"/>
                  <a:gd name="T2" fmla="*/ 103 w 114"/>
                  <a:gd name="T3" fmla="*/ 1483 h 1495"/>
                  <a:gd name="T4" fmla="*/ 103 w 114"/>
                  <a:gd name="T5" fmla="*/ 12 h 1495"/>
                  <a:gd name="T6" fmla="*/ 6 w 114"/>
                  <a:gd name="T7" fmla="*/ 12 h 1495"/>
                  <a:gd name="T8" fmla="*/ 6 w 114"/>
                  <a:gd name="T9" fmla="*/ 0 h 1495"/>
                  <a:gd name="T10" fmla="*/ 114 w 114"/>
                  <a:gd name="T11" fmla="*/ 0 h 1495"/>
                  <a:gd name="T12" fmla="*/ 114 w 114"/>
                  <a:gd name="T13" fmla="*/ 1495 h 1495"/>
                  <a:gd name="T14" fmla="*/ 0 w 114"/>
                  <a:gd name="T15" fmla="*/ 1495 h 1495"/>
                  <a:gd name="T16" fmla="*/ 0 w 114"/>
                  <a:gd name="T17" fmla="*/ 1489 h 1495"/>
                  <a:gd name="T18" fmla="*/ 6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6" y="1483"/>
                    </a:moveTo>
                    <a:lnTo>
                      <a:pt x="103" y="1483"/>
                    </a:lnTo>
                    <a:lnTo>
                      <a:pt x="103" y="12"/>
                    </a:lnTo>
                    <a:lnTo>
                      <a:pt x="6" y="12"/>
                    </a:lnTo>
                    <a:lnTo>
                      <a:pt x="6" y="0"/>
                    </a:lnTo>
                    <a:lnTo>
                      <a:pt x="114" y="0"/>
                    </a:lnTo>
                    <a:lnTo>
                      <a:pt x="114" y="1495"/>
                    </a:lnTo>
                    <a:lnTo>
                      <a:pt x="0" y="1495"/>
                    </a:lnTo>
                    <a:lnTo>
                      <a:pt x="0" y="1489"/>
                    </a:lnTo>
                    <a:lnTo>
                      <a:pt x="6"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1" name="Freeform 140"/>
              <p:cNvSpPr>
                <a:spLocks/>
              </p:cNvSpPr>
              <p:nvPr/>
            </p:nvSpPr>
            <p:spPr bwMode="auto">
              <a:xfrm>
                <a:off x="4336" y="1408"/>
                <a:ext cx="11" cy="1489"/>
              </a:xfrm>
              <a:custGeom>
                <a:avLst/>
                <a:gdLst>
                  <a:gd name="T0" fmla="*/ 11 w 11"/>
                  <a:gd name="T1" fmla="*/ 6 h 1489"/>
                  <a:gd name="T2" fmla="*/ 11 w 11"/>
                  <a:gd name="T3" fmla="*/ 1489 h 1489"/>
                  <a:gd name="T4" fmla="*/ 0 w 11"/>
                  <a:gd name="T5" fmla="*/ 1489 h 1489"/>
                  <a:gd name="T6" fmla="*/ 0 w 11"/>
                  <a:gd name="T7" fmla="*/ 0 h 1489"/>
                  <a:gd name="T8" fmla="*/ 6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6"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2" name="Freeform 141"/>
              <p:cNvSpPr>
                <a:spLocks/>
              </p:cNvSpPr>
              <p:nvPr/>
            </p:nvSpPr>
            <p:spPr bwMode="auto">
              <a:xfrm>
                <a:off x="4227"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3" name="Freeform 142"/>
              <p:cNvSpPr>
                <a:spLocks/>
              </p:cNvSpPr>
              <p:nvPr/>
            </p:nvSpPr>
            <p:spPr bwMode="auto">
              <a:xfrm>
                <a:off x="4227"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4" name="Freeform 143"/>
              <p:cNvSpPr>
                <a:spLocks/>
              </p:cNvSpPr>
              <p:nvPr/>
            </p:nvSpPr>
            <p:spPr bwMode="auto">
              <a:xfrm>
                <a:off x="4233" y="2150"/>
                <a:ext cx="1153" cy="97"/>
              </a:xfrm>
              <a:custGeom>
                <a:avLst/>
                <a:gdLst>
                  <a:gd name="T0" fmla="*/ 1153 w 1153"/>
                  <a:gd name="T1" fmla="*/ 0 h 97"/>
                  <a:gd name="T2" fmla="*/ 1153 w 1153"/>
                  <a:gd name="T3" fmla="*/ 97 h 97"/>
                  <a:gd name="T4" fmla="*/ 0 w 1153"/>
                  <a:gd name="T5" fmla="*/ 97 h 97"/>
                  <a:gd name="T6" fmla="*/ 0 w 1153"/>
                  <a:gd name="T7" fmla="*/ 5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5"/>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45" name="Freeform 144"/>
              <p:cNvSpPr>
                <a:spLocks/>
              </p:cNvSpPr>
              <p:nvPr/>
            </p:nvSpPr>
            <p:spPr bwMode="auto">
              <a:xfrm>
                <a:off x="4233" y="2247"/>
                <a:ext cx="1153" cy="97"/>
              </a:xfrm>
              <a:custGeom>
                <a:avLst/>
                <a:gdLst>
                  <a:gd name="T0" fmla="*/ 1153 w 1153"/>
                  <a:gd name="T1" fmla="*/ 0 h 97"/>
                  <a:gd name="T2" fmla="*/ 1153 w 1153"/>
                  <a:gd name="T3" fmla="*/ 91 h 97"/>
                  <a:gd name="T4" fmla="*/ 0 w 1153"/>
                  <a:gd name="T5" fmla="*/ 97 h 97"/>
                  <a:gd name="T6" fmla="*/ 0 w 1153"/>
                  <a:gd name="T7" fmla="*/ 0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1"/>
                    </a:lnTo>
                    <a:lnTo>
                      <a:pt x="0" y="97"/>
                    </a:lnTo>
                    <a:lnTo>
                      <a:pt x="0" y="0"/>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46" name="Freeform 145"/>
              <p:cNvSpPr>
                <a:spLocks/>
              </p:cNvSpPr>
              <p:nvPr/>
            </p:nvSpPr>
            <p:spPr bwMode="auto">
              <a:xfrm>
                <a:off x="4233" y="2338"/>
                <a:ext cx="1153" cy="97"/>
              </a:xfrm>
              <a:custGeom>
                <a:avLst/>
                <a:gdLst>
                  <a:gd name="T0" fmla="*/ 1153 w 1153"/>
                  <a:gd name="T1" fmla="*/ 0 h 97"/>
                  <a:gd name="T2" fmla="*/ 1153 w 1153"/>
                  <a:gd name="T3" fmla="*/ 97 h 97"/>
                  <a:gd name="T4" fmla="*/ 0 w 1153"/>
                  <a:gd name="T5" fmla="*/ 97 h 97"/>
                  <a:gd name="T6" fmla="*/ 0 w 1153"/>
                  <a:gd name="T7" fmla="*/ 6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6"/>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47" name="Freeform 146"/>
              <p:cNvSpPr>
                <a:spLocks/>
              </p:cNvSpPr>
              <p:nvPr/>
            </p:nvSpPr>
            <p:spPr bwMode="auto">
              <a:xfrm>
                <a:off x="4233" y="2520"/>
                <a:ext cx="1153" cy="97"/>
              </a:xfrm>
              <a:custGeom>
                <a:avLst/>
                <a:gdLst>
                  <a:gd name="T0" fmla="*/ 1153 w 1153"/>
                  <a:gd name="T1" fmla="*/ 0 h 97"/>
                  <a:gd name="T2" fmla="*/ 1153 w 1153"/>
                  <a:gd name="T3" fmla="*/ 97 h 97"/>
                  <a:gd name="T4" fmla="*/ 0 w 1153"/>
                  <a:gd name="T5" fmla="*/ 97 h 97"/>
                  <a:gd name="T6" fmla="*/ 0 w 1153"/>
                  <a:gd name="T7" fmla="*/ 6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6"/>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48" name="Freeform 147"/>
              <p:cNvSpPr>
                <a:spLocks/>
              </p:cNvSpPr>
              <p:nvPr/>
            </p:nvSpPr>
            <p:spPr bwMode="auto">
              <a:xfrm>
                <a:off x="4233" y="2617"/>
                <a:ext cx="1153" cy="97"/>
              </a:xfrm>
              <a:custGeom>
                <a:avLst/>
                <a:gdLst>
                  <a:gd name="T0" fmla="*/ 1153 w 1153"/>
                  <a:gd name="T1" fmla="*/ 0 h 97"/>
                  <a:gd name="T2" fmla="*/ 1153 w 1153"/>
                  <a:gd name="T3" fmla="*/ 92 h 97"/>
                  <a:gd name="T4" fmla="*/ 0 w 1153"/>
                  <a:gd name="T5" fmla="*/ 97 h 97"/>
                  <a:gd name="T6" fmla="*/ 0 w 1153"/>
                  <a:gd name="T7" fmla="*/ 0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2"/>
                    </a:lnTo>
                    <a:lnTo>
                      <a:pt x="0" y="97"/>
                    </a:lnTo>
                    <a:lnTo>
                      <a:pt x="0" y="0"/>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49" name="Freeform 148"/>
              <p:cNvSpPr>
                <a:spLocks/>
              </p:cNvSpPr>
              <p:nvPr/>
            </p:nvSpPr>
            <p:spPr bwMode="auto">
              <a:xfrm>
                <a:off x="4233" y="2709"/>
                <a:ext cx="1153" cy="97"/>
              </a:xfrm>
              <a:custGeom>
                <a:avLst/>
                <a:gdLst>
                  <a:gd name="T0" fmla="*/ 1153 w 1153"/>
                  <a:gd name="T1" fmla="*/ 0 h 97"/>
                  <a:gd name="T2" fmla="*/ 1153 w 1153"/>
                  <a:gd name="T3" fmla="*/ 97 h 97"/>
                  <a:gd name="T4" fmla="*/ 0 w 1153"/>
                  <a:gd name="T5" fmla="*/ 97 h 97"/>
                  <a:gd name="T6" fmla="*/ 0 w 1153"/>
                  <a:gd name="T7" fmla="*/ 5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5"/>
                    </a:lnTo>
                    <a:lnTo>
                      <a:pt x="115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3199" dirty="0">
                  <a:latin typeface="Century Gothic" panose="020B0502020202020204" pitchFamily="34" charset="0"/>
                </a:endParaRPr>
              </a:p>
            </p:txBody>
          </p:sp>
          <p:sp>
            <p:nvSpPr>
              <p:cNvPr id="150" name="Freeform 149"/>
              <p:cNvSpPr>
                <a:spLocks/>
              </p:cNvSpPr>
              <p:nvPr/>
            </p:nvSpPr>
            <p:spPr bwMode="auto">
              <a:xfrm>
                <a:off x="4227" y="2344"/>
                <a:ext cx="1159" cy="553"/>
              </a:xfrm>
              <a:custGeom>
                <a:avLst/>
                <a:gdLst>
                  <a:gd name="T0" fmla="*/ 1159 w 1159"/>
                  <a:gd name="T1" fmla="*/ 0 h 553"/>
                  <a:gd name="T2" fmla="*/ 851 w 1159"/>
                  <a:gd name="T3" fmla="*/ 0 h 553"/>
                  <a:gd name="T4" fmla="*/ 851 w 1159"/>
                  <a:gd name="T5" fmla="*/ 91 h 553"/>
                  <a:gd name="T6" fmla="*/ 0 w 1159"/>
                  <a:gd name="T7" fmla="*/ 91 h 553"/>
                  <a:gd name="T8" fmla="*/ 0 w 1159"/>
                  <a:gd name="T9" fmla="*/ 553 h 553"/>
                  <a:gd name="T10" fmla="*/ 1159 w 1159"/>
                  <a:gd name="T11" fmla="*/ 553 h 553"/>
                  <a:gd name="T12" fmla="*/ 1159 w 1159"/>
                  <a:gd name="T13" fmla="*/ 0 h 553"/>
                  <a:gd name="T14" fmla="*/ 0 60000 65536"/>
                  <a:gd name="T15" fmla="*/ 0 60000 65536"/>
                  <a:gd name="T16" fmla="*/ 0 60000 65536"/>
                  <a:gd name="T17" fmla="*/ 0 60000 65536"/>
                  <a:gd name="T18" fmla="*/ 0 60000 65536"/>
                  <a:gd name="T19" fmla="*/ 0 60000 65536"/>
                  <a:gd name="T20" fmla="*/ 0 60000 65536"/>
                  <a:gd name="T21" fmla="*/ 0 w 1159"/>
                  <a:gd name="T22" fmla="*/ 0 h 553"/>
                  <a:gd name="T23" fmla="*/ 1159 w 1159"/>
                  <a:gd name="T24" fmla="*/ 553 h 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9" h="553">
                    <a:moveTo>
                      <a:pt x="1159" y="0"/>
                    </a:moveTo>
                    <a:lnTo>
                      <a:pt x="851" y="0"/>
                    </a:lnTo>
                    <a:lnTo>
                      <a:pt x="851" y="91"/>
                    </a:lnTo>
                    <a:lnTo>
                      <a:pt x="0" y="91"/>
                    </a:lnTo>
                    <a:lnTo>
                      <a:pt x="0" y="553"/>
                    </a:lnTo>
                    <a:lnTo>
                      <a:pt x="1159" y="553"/>
                    </a:lnTo>
                    <a:lnTo>
                      <a:pt x="1159" y="0"/>
                    </a:lnTo>
                    <a:close/>
                  </a:path>
                </a:pathLst>
              </a:custGeom>
              <a:solidFill>
                <a:srgbClr val="EEEEE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1" name="Freeform 150"/>
              <p:cNvSpPr>
                <a:spLocks/>
              </p:cNvSpPr>
              <p:nvPr/>
            </p:nvSpPr>
            <p:spPr bwMode="auto">
              <a:xfrm>
                <a:off x="4222" y="2338"/>
                <a:ext cx="1170" cy="565"/>
              </a:xfrm>
              <a:custGeom>
                <a:avLst/>
                <a:gdLst>
                  <a:gd name="T0" fmla="*/ 861 w 1170"/>
                  <a:gd name="T1" fmla="*/ 6 h 565"/>
                  <a:gd name="T2" fmla="*/ 861 w 1170"/>
                  <a:gd name="T3" fmla="*/ 103 h 565"/>
                  <a:gd name="T4" fmla="*/ 11 w 1170"/>
                  <a:gd name="T5" fmla="*/ 103 h 565"/>
                  <a:gd name="T6" fmla="*/ 11 w 1170"/>
                  <a:gd name="T7" fmla="*/ 553 h 565"/>
                  <a:gd name="T8" fmla="*/ 1158 w 1170"/>
                  <a:gd name="T9" fmla="*/ 553 h 565"/>
                  <a:gd name="T10" fmla="*/ 1158 w 1170"/>
                  <a:gd name="T11" fmla="*/ 6 h 565"/>
                  <a:gd name="T12" fmla="*/ 1170 w 1170"/>
                  <a:gd name="T13" fmla="*/ 6 h 565"/>
                  <a:gd name="T14" fmla="*/ 1170 w 1170"/>
                  <a:gd name="T15" fmla="*/ 565 h 565"/>
                  <a:gd name="T16" fmla="*/ 0 w 1170"/>
                  <a:gd name="T17" fmla="*/ 565 h 565"/>
                  <a:gd name="T18" fmla="*/ 0 w 1170"/>
                  <a:gd name="T19" fmla="*/ 91 h 565"/>
                  <a:gd name="T20" fmla="*/ 850 w 1170"/>
                  <a:gd name="T21" fmla="*/ 91 h 565"/>
                  <a:gd name="T22" fmla="*/ 850 w 1170"/>
                  <a:gd name="T23" fmla="*/ 0 h 565"/>
                  <a:gd name="T24" fmla="*/ 856 w 1170"/>
                  <a:gd name="T25" fmla="*/ 0 h 565"/>
                  <a:gd name="T26" fmla="*/ 861 w 1170"/>
                  <a:gd name="T27" fmla="*/ 6 h 5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70"/>
                  <a:gd name="T43" fmla="*/ 0 h 565"/>
                  <a:gd name="T44" fmla="*/ 1170 w 1170"/>
                  <a:gd name="T45" fmla="*/ 565 h 5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70" h="565">
                    <a:moveTo>
                      <a:pt x="861" y="6"/>
                    </a:moveTo>
                    <a:lnTo>
                      <a:pt x="861" y="103"/>
                    </a:lnTo>
                    <a:lnTo>
                      <a:pt x="11" y="103"/>
                    </a:lnTo>
                    <a:lnTo>
                      <a:pt x="11" y="553"/>
                    </a:lnTo>
                    <a:lnTo>
                      <a:pt x="1158" y="553"/>
                    </a:lnTo>
                    <a:lnTo>
                      <a:pt x="1158" y="6"/>
                    </a:lnTo>
                    <a:lnTo>
                      <a:pt x="1170" y="6"/>
                    </a:lnTo>
                    <a:lnTo>
                      <a:pt x="1170" y="565"/>
                    </a:lnTo>
                    <a:lnTo>
                      <a:pt x="0" y="565"/>
                    </a:lnTo>
                    <a:lnTo>
                      <a:pt x="0" y="91"/>
                    </a:lnTo>
                    <a:lnTo>
                      <a:pt x="850" y="91"/>
                    </a:lnTo>
                    <a:lnTo>
                      <a:pt x="850" y="0"/>
                    </a:lnTo>
                    <a:lnTo>
                      <a:pt x="856" y="0"/>
                    </a:lnTo>
                    <a:lnTo>
                      <a:pt x="86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2" name="Freeform 151"/>
              <p:cNvSpPr>
                <a:spLocks/>
              </p:cNvSpPr>
              <p:nvPr/>
            </p:nvSpPr>
            <p:spPr bwMode="auto">
              <a:xfrm>
                <a:off x="5078" y="2338"/>
                <a:ext cx="314" cy="11"/>
              </a:xfrm>
              <a:custGeom>
                <a:avLst/>
                <a:gdLst>
                  <a:gd name="T0" fmla="*/ 308 w 314"/>
                  <a:gd name="T1" fmla="*/ 11 h 11"/>
                  <a:gd name="T2" fmla="*/ 0 w 314"/>
                  <a:gd name="T3" fmla="*/ 11 h 11"/>
                  <a:gd name="T4" fmla="*/ 0 w 314"/>
                  <a:gd name="T5" fmla="*/ 0 h 11"/>
                  <a:gd name="T6" fmla="*/ 314 w 314"/>
                  <a:gd name="T7" fmla="*/ 0 h 11"/>
                  <a:gd name="T8" fmla="*/ 314 w 314"/>
                  <a:gd name="T9" fmla="*/ 6 h 11"/>
                  <a:gd name="T10" fmla="*/ 308 w 314"/>
                  <a:gd name="T11" fmla="*/ 11 h 11"/>
                  <a:gd name="T12" fmla="*/ 0 60000 65536"/>
                  <a:gd name="T13" fmla="*/ 0 60000 65536"/>
                  <a:gd name="T14" fmla="*/ 0 60000 65536"/>
                  <a:gd name="T15" fmla="*/ 0 60000 65536"/>
                  <a:gd name="T16" fmla="*/ 0 60000 65536"/>
                  <a:gd name="T17" fmla="*/ 0 60000 65536"/>
                  <a:gd name="T18" fmla="*/ 0 w 314"/>
                  <a:gd name="T19" fmla="*/ 0 h 11"/>
                  <a:gd name="T20" fmla="*/ 314 w 314"/>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314" h="11">
                    <a:moveTo>
                      <a:pt x="308" y="11"/>
                    </a:moveTo>
                    <a:lnTo>
                      <a:pt x="0" y="11"/>
                    </a:lnTo>
                    <a:lnTo>
                      <a:pt x="0" y="0"/>
                    </a:lnTo>
                    <a:lnTo>
                      <a:pt x="314" y="0"/>
                    </a:lnTo>
                    <a:lnTo>
                      <a:pt x="314" y="6"/>
                    </a:lnTo>
                    <a:lnTo>
                      <a:pt x="30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3" name="Freeform 152"/>
              <p:cNvSpPr>
                <a:spLocks/>
              </p:cNvSpPr>
              <p:nvPr/>
            </p:nvSpPr>
            <p:spPr bwMode="auto">
              <a:xfrm>
                <a:off x="4336" y="2435"/>
                <a:ext cx="114" cy="468"/>
              </a:xfrm>
              <a:custGeom>
                <a:avLst/>
                <a:gdLst>
                  <a:gd name="T0" fmla="*/ 6 w 114"/>
                  <a:gd name="T1" fmla="*/ 456 h 468"/>
                  <a:gd name="T2" fmla="*/ 103 w 114"/>
                  <a:gd name="T3" fmla="*/ 456 h 468"/>
                  <a:gd name="T4" fmla="*/ 103 w 114"/>
                  <a:gd name="T5" fmla="*/ 11 h 468"/>
                  <a:gd name="T6" fmla="*/ 6 w 114"/>
                  <a:gd name="T7" fmla="*/ 11 h 468"/>
                  <a:gd name="T8" fmla="*/ 6 w 114"/>
                  <a:gd name="T9" fmla="*/ 0 h 468"/>
                  <a:gd name="T10" fmla="*/ 114 w 114"/>
                  <a:gd name="T11" fmla="*/ 0 h 468"/>
                  <a:gd name="T12" fmla="*/ 114 w 114"/>
                  <a:gd name="T13" fmla="*/ 468 h 468"/>
                  <a:gd name="T14" fmla="*/ 0 w 114"/>
                  <a:gd name="T15" fmla="*/ 468 h 468"/>
                  <a:gd name="T16" fmla="*/ 0 w 114"/>
                  <a:gd name="T17" fmla="*/ 462 h 468"/>
                  <a:gd name="T18" fmla="*/ 6 w 114"/>
                  <a:gd name="T19" fmla="*/ 456 h 4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68"/>
                  <a:gd name="T32" fmla="*/ 114 w 114"/>
                  <a:gd name="T33" fmla="*/ 468 h 4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68">
                    <a:moveTo>
                      <a:pt x="6" y="456"/>
                    </a:moveTo>
                    <a:lnTo>
                      <a:pt x="103" y="456"/>
                    </a:lnTo>
                    <a:lnTo>
                      <a:pt x="103" y="11"/>
                    </a:lnTo>
                    <a:lnTo>
                      <a:pt x="6" y="11"/>
                    </a:lnTo>
                    <a:lnTo>
                      <a:pt x="6" y="0"/>
                    </a:lnTo>
                    <a:lnTo>
                      <a:pt x="114" y="0"/>
                    </a:lnTo>
                    <a:lnTo>
                      <a:pt x="114" y="468"/>
                    </a:lnTo>
                    <a:lnTo>
                      <a:pt x="0" y="468"/>
                    </a:lnTo>
                    <a:lnTo>
                      <a:pt x="0" y="462"/>
                    </a:lnTo>
                    <a:lnTo>
                      <a:pt x="6" y="4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4" name="Freeform 153"/>
              <p:cNvSpPr>
                <a:spLocks/>
              </p:cNvSpPr>
              <p:nvPr/>
            </p:nvSpPr>
            <p:spPr bwMode="auto">
              <a:xfrm>
                <a:off x="4336" y="2435"/>
                <a:ext cx="11" cy="462"/>
              </a:xfrm>
              <a:custGeom>
                <a:avLst/>
                <a:gdLst>
                  <a:gd name="T0" fmla="*/ 11 w 11"/>
                  <a:gd name="T1" fmla="*/ 6 h 462"/>
                  <a:gd name="T2" fmla="*/ 11 w 11"/>
                  <a:gd name="T3" fmla="*/ 462 h 462"/>
                  <a:gd name="T4" fmla="*/ 0 w 11"/>
                  <a:gd name="T5" fmla="*/ 462 h 462"/>
                  <a:gd name="T6" fmla="*/ 0 w 11"/>
                  <a:gd name="T7" fmla="*/ 0 h 462"/>
                  <a:gd name="T8" fmla="*/ 6 w 11"/>
                  <a:gd name="T9" fmla="*/ 0 h 462"/>
                  <a:gd name="T10" fmla="*/ 11 w 11"/>
                  <a:gd name="T11" fmla="*/ 6 h 462"/>
                  <a:gd name="T12" fmla="*/ 0 60000 65536"/>
                  <a:gd name="T13" fmla="*/ 0 60000 65536"/>
                  <a:gd name="T14" fmla="*/ 0 60000 65536"/>
                  <a:gd name="T15" fmla="*/ 0 60000 65536"/>
                  <a:gd name="T16" fmla="*/ 0 60000 65536"/>
                  <a:gd name="T17" fmla="*/ 0 60000 65536"/>
                  <a:gd name="T18" fmla="*/ 0 w 11"/>
                  <a:gd name="T19" fmla="*/ 0 h 462"/>
                  <a:gd name="T20" fmla="*/ 11 w 11"/>
                  <a:gd name="T21" fmla="*/ 462 h 462"/>
                </a:gdLst>
                <a:ahLst/>
                <a:cxnLst>
                  <a:cxn ang="T12">
                    <a:pos x="T0" y="T1"/>
                  </a:cxn>
                  <a:cxn ang="T13">
                    <a:pos x="T2" y="T3"/>
                  </a:cxn>
                  <a:cxn ang="T14">
                    <a:pos x="T4" y="T5"/>
                  </a:cxn>
                  <a:cxn ang="T15">
                    <a:pos x="T6" y="T7"/>
                  </a:cxn>
                  <a:cxn ang="T16">
                    <a:pos x="T8" y="T9"/>
                  </a:cxn>
                  <a:cxn ang="T17">
                    <a:pos x="T10" y="T11"/>
                  </a:cxn>
                </a:cxnLst>
                <a:rect l="T18" t="T19" r="T20" b="T21"/>
                <a:pathLst>
                  <a:path w="11" h="462">
                    <a:moveTo>
                      <a:pt x="11" y="6"/>
                    </a:moveTo>
                    <a:lnTo>
                      <a:pt x="11" y="462"/>
                    </a:lnTo>
                    <a:lnTo>
                      <a:pt x="0" y="462"/>
                    </a:lnTo>
                    <a:lnTo>
                      <a:pt x="0" y="0"/>
                    </a:lnTo>
                    <a:lnTo>
                      <a:pt x="6"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5" name="Freeform 154"/>
              <p:cNvSpPr>
                <a:spLocks/>
              </p:cNvSpPr>
              <p:nvPr/>
            </p:nvSpPr>
            <p:spPr bwMode="auto">
              <a:xfrm>
                <a:off x="4541" y="2429"/>
                <a:ext cx="114" cy="474"/>
              </a:xfrm>
              <a:custGeom>
                <a:avLst/>
                <a:gdLst>
                  <a:gd name="T0" fmla="*/ 6 w 114"/>
                  <a:gd name="T1" fmla="*/ 462 h 474"/>
                  <a:gd name="T2" fmla="*/ 103 w 114"/>
                  <a:gd name="T3" fmla="*/ 462 h 474"/>
                  <a:gd name="T4" fmla="*/ 103 w 114"/>
                  <a:gd name="T5" fmla="*/ 12 h 474"/>
                  <a:gd name="T6" fmla="*/ 6 w 114"/>
                  <a:gd name="T7" fmla="*/ 12 h 474"/>
                  <a:gd name="T8" fmla="*/ 6 w 114"/>
                  <a:gd name="T9" fmla="*/ 0 h 474"/>
                  <a:gd name="T10" fmla="*/ 114 w 114"/>
                  <a:gd name="T11" fmla="*/ 0 h 474"/>
                  <a:gd name="T12" fmla="*/ 114 w 114"/>
                  <a:gd name="T13" fmla="*/ 474 h 474"/>
                  <a:gd name="T14" fmla="*/ 0 w 114"/>
                  <a:gd name="T15" fmla="*/ 474 h 474"/>
                  <a:gd name="T16" fmla="*/ 0 w 114"/>
                  <a:gd name="T17" fmla="*/ 468 h 474"/>
                  <a:gd name="T18" fmla="*/ 6 w 114"/>
                  <a:gd name="T19" fmla="*/ 462 h 4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74"/>
                  <a:gd name="T32" fmla="*/ 114 w 114"/>
                  <a:gd name="T33" fmla="*/ 474 h 4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74">
                    <a:moveTo>
                      <a:pt x="6" y="462"/>
                    </a:moveTo>
                    <a:lnTo>
                      <a:pt x="103" y="462"/>
                    </a:lnTo>
                    <a:lnTo>
                      <a:pt x="103" y="12"/>
                    </a:lnTo>
                    <a:lnTo>
                      <a:pt x="6" y="12"/>
                    </a:lnTo>
                    <a:lnTo>
                      <a:pt x="6" y="0"/>
                    </a:lnTo>
                    <a:lnTo>
                      <a:pt x="114" y="0"/>
                    </a:lnTo>
                    <a:lnTo>
                      <a:pt x="114" y="474"/>
                    </a:lnTo>
                    <a:lnTo>
                      <a:pt x="0" y="474"/>
                    </a:lnTo>
                    <a:lnTo>
                      <a:pt x="0" y="468"/>
                    </a:lnTo>
                    <a:lnTo>
                      <a:pt x="6" y="4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6" name="Freeform 155"/>
              <p:cNvSpPr>
                <a:spLocks/>
              </p:cNvSpPr>
              <p:nvPr/>
            </p:nvSpPr>
            <p:spPr bwMode="auto">
              <a:xfrm>
                <a:off x="4541" y="2429"/>
                <a:ext cx="12" cy="468"/>
              </a:xfrm>
              <a:custGeom>
                <a:avLst/>
                <a:gdLst>
                  <a:gd name="T0" fmla="*/ 12 w 12"/>
                  <a:gd name="T1" fmla="*/ 6 h 468"/>
                  <a:gd name="T2" fmla="*/ 12 w 12"/>
                  <a:gd name="T3" fmla="*/ 468 h 468"/>
                  <a:gd name="T4" fmla="*/ 0 w 12"/>
                  <a:gd name="T5" fmla="*/ 468 h 468"/>
                  <a:gd name="T6" fmla="*/ 0 w 12"/>
                  <a:gd name="T7" fmla="*/ 0 h 468"/>
                  <a:gd name="T8" fmla="*/ 6 w 12"/>
                  <a:gd name="T9" fmla="*/ 0 h 468"/>
                  <a:gd name="T10" fmla="*/ 12 w 12"/>
                  <a:gd name="T11" fmla="*/ 6 h 468"/>
                  <a:gd name="T12" fmla="*/ 0 60000 65536"/>
                  <a:gd name="T13" fmla="*/ 0 60000 65536"/>
                  <a:gd name="T14" fmla="*/ 0 60000 65536"/>
                  <a:gd name="T15" fmla="*/ 0 60000 65536"/>
                  <a:gd name="T16" fmla="*/ 0 60000 65536"/>
                  <a:gd name="T17" fmla="*/ 0 60000 65536"/>
                  <a:gd name="T18" fmla="*/ 0 w 12"/>
                  <a:gd name="T19" fmla="*/ 0 h 468"/>
                  <a:gd name="T20" fmla="*/ 12 w 12"/>
                  <a:gd name="T21" fmla="*/ 468 h 468"/>
                </a:gdLst>
                <a:ahLst/>
                <a:cxnLst>
                  <a:cxn ang="T12">
                    <a:pos x="T0" y="T1"/>
                  </a:cxn>
                  <a:cxn ang="T13">
                    <a:pos x="T2" y="T3"/>
                  </a:cxn>
                  <a:cxn ang="T14">
                    <a:pos x="T4" y="T5"/>
                  </a:cxn>
                  <a:cxn ang="T15">
                    <a:pos x="T6" y="T7"/>
                  </a:cxn>
                  <a:cxn ang="T16">
                    <a:pos x="T8" y="T9"/>
                  </a:cxn>
                  <a:cxn ang="T17">
                    <a:pos x="T10" y="T11"/>
                  </a:cxn>
                </a:cxnLst>
                <a:rect l="T18" t="T19" r="T20" b="T21"/>
                <a:pathLst>
                  <a:path w="12" h="468">
                    <a:moveTo>
                      <a:pt x="12" y="6"/>
                    </a:moveTo>
                    <a:lnTo>
                      <a:pt x="12" y="468"/>
                    </a:lnTo>
                    <a:lnTo>
                      <a:pt x="0" y="4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7" name="Freeform 156"/>
              <p:cNvSpPr>
                <a:spLocks/>
              </p:cNvSpPr>
              <p:nvPr/>
            </p:nvSpPr>
            <p:spPr bwMode="auto">
              <a:xfrm>
                <a:off x="4752" y="2429"/>
                <a:ext cx="115" cy="474"/>
              </a:xfrm>
              <a:custGeom>
                <a:avLst/>
                <a:gdLst>
                  <a:gd name="T0" fmla="*/ 6 w 115"/>
                  <a:gd name="T1" fmla="*/ 462 h 474"/>
                  <a:gd name="T2" fmla="*/ 103 w 115"/>
                  <a:gd name="T3" fmla="*/ 462 h 474"/>
                  <a:gd name="T4" fmla="*/ 103 w 115"/>
                  <a:gd name="T5" fmla="*/ 12 h 474"/>
                  <a:gd name="T6" fmla="*/ 6 w 115"/>
                  <a:gd name="T7" fmla="*/ 12 h 474"/>
                  <a:gd name="T8" fmla="*/ 6 w 115"/>
                  <a:gd name="T9" fmla="*/ 0 h 474"/>
                  <a:gd name="T10" fmla="*/ 115 w 115"/>
                  <a:gd name="T11" fmla="*/ 0 h 474"/>
                  <a:gd name="T12" fmla="*/ 115 w 115"/>
                  <a:gd name="T13" fmla="*/ 474 h 474"/>
                  <a:gd name="T14" fmla="*/ 0 w 115"/>
                  <a:gd name="T15" fmla="*/ 474 h 474"/>
                  <a:gd name="T16" fmla="*/ 0 w 115"/>
                  <a:gd name="T17" fmla="*/ 468 h 474"/>
                  <a:gd name="T18" fmla="*/ 6 w 115"/>
                  <a:gd name="T19" fmla="*/ 462 h 4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474"/>
                  <a:gd name="T32" fmla="*/ 115 w 115"/>
                  <a:gd name="T33" fmla="*/ 474 h 4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474">
                    <a:moveTo>
                      <a:pt x="6" y="462"/>
                    </a:moveTo>
                    <a:lnTo>
                      <a:pt x="103" y="462"/>
                    </a:lnTo>
                    <a:lnTo>
                      <a:pt x="103" y="12"/>
                    </a:lnTo>
                    <a:lnTo>
                      <a:pt x="6" y="12"/>
                    </a:lnTo>
                    <a:lnTo>
                      <a:pt x="6" y="0"/>
                    </a:lnTo>
                    <a:lnTo>
                      <a:pt x="115" y="0"/>
                    </a:lnTo>
                    <a:lnTo>
                      <a:pt x="115" y="474"/>
                    </a:lnTo>
                    <a:lnTo>
                      <a:pt x="0" y="474"/>
                    </a:lnTo>
                    <a:lnTo>
                      <a:pt x="0" y="468"/>
                    </a:lnTo>
                    <a:lnTo>
                      <a:pt x="6" y="4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8" name="Freeform 157"/>
              <p:cNvSpPr>
                <a:spLocks/>
              </p:cNvSpPr>
              <p:nvPr/>
            </p:nvSpPr>
            <p:spPr bwMode="auto">
              <a:xfrm>
                <a:off x="4752" y="2429"/>
                <a:ext cx="12" cy="468"/>
              </a:xfrm>
              <a:custGeom>
                <a:avLst/>
                <a:gdLst>
                  <a:gd name="T0" fmla="*/ 12 w 12"/>
                  <a:gd name="T1" fmla="*/ 6 h 468"/>
                  <a:gd name="T2" fmla="*/ 12 w 12"/>
                  <a:gd name="T3" fmla="*/ 468 h 468"/>
                  <a:gd name="T4" fmla="*/ 0 w 12"/>
                  <a:gd name="T5" fmla="*/ 468 h 468"/>
                  <a:gd name="T6" fmla="*/ 0 w 12"/>
                  <a:gd name="T7" fmla="*/ 0 h 468"/>
                  <a:gd name="T8" fmla="*/ 6 w 12"/>
                  <a:gd name="T9" fmla="*/ 0 h 468"/>
                  <a:gd name="T10" fmla="*/ 12 w 12"/>
                  <a:gd name="T11" fmla="*/ 6 h 468"/>
                  <a:gd name="T12" fmla="*/ 0 60000 65536"/>
                  <a:gd name="T13" fmla="*/ 0 60000 65536"/>
                  <a:gd name="T14" fmla="*/ 0 60000 65536"/>
                  <a:gd name="T15" fmla="*/ 0 60000 65536"/>
                  <a:gd name="T16" fmla="*/ 0 60000 65536"/>
                  <a:gd name="T17" fmla="*/ 0 60000 65536"/>
                  <a:gd name="T18" fmla="*/ 0 w 12"/>
                  <a:gd name="T19" fmla="*/ 0 h 468"/>
                  <a:gd name="T20" fmla="*/ 12 w 12"/>
                  <a:gd name="T21" fmla="*/ 468 h 468"/>
                </a:gdLst>
                <a:ahLst/>
                <a:cxnLst>
                  <a:cxn ang="T12">
                    <a:pos x="T0" y="T1"/>
                  </a:cxn>
                  <a:cxn ang="T13">
                    <a:pos x="T2" y="T3"/>
                  </a:cxn>
                  <a:cxn ang="T14">
                    <a:pos x="T4" y="T5"/>
                  </a:cxn>
                  <a:cxn ang="T15">
                    <a:pos x="T6" y="T7"/>
                  </a:cxn>
                  <a:cxn ang="T16">
                    <a:pos x="T8" y="T9"/>
                  </a:cxn>
                  <a:cxn ang="T17">
                    <a:pos x="T10" y="T11"/>
                  </a:cxn>
                </a:cxnLst>
                <a:rect l="T18" t="T19" r="T20" b="T21"/>
                <a:pathLst>
                  <a:path w="12" h="468">
                    <a:moveTo>
                      <a:pt x="12" y="6"/>
                    </a:moveTo>
                    <a:lnTo>
                      <a:pt x="12" y="468"/>
                    </a:lnTo>
                    <a:lnTo>
                      <a:pt x="0" y="4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9" name="Freeform 158"/>
              <p:cNvSpPr>
                <a:spLocks/>
              </p:cNvSpPr>
              <p:nvPr/>
            </p:nvSpPr>
            <p:spPr bwMode="auto">
              <a:xfrm>
                <a:off x="5066" y="2332"/>
                <a:ext cx="337" cy="109"/>
              </a:xfrm>
              <a:custGeom>
                <a:avLst/>
                <a:gdLst>
                  <a:gd name="T0" fmla="*/ 6 w 337"/>
                  <a:gd name="T1" fmla="*/ 97 h 109"/>
                  <a:gd name="T2" fmla="*/ 326 w 337"/>
                  <a:gd name="T3" fmla="*/ 97 h 109"/>
                  <a:gd name="T4" fmla="*/ 326 w 337"/>
                  <a:gd name="T5" fmla="*/ 12 h 109"/>
                  <a:gd name="T6" fmla="*/ 6 w 337"/>
                  <a:gd name="T7" fmla="*/ 12 h 109"/>
                  <a:gd name="T8" fmla="*/ 6 w 337"/>
                  <a:gd name="T9" fmla="*/ 0 h 109"/>
                  <a:gd name="T10" fmla="*/ 337 w 337"/>
                  <a:gd name="T11" fmla="*/ 0 h 109"/>
                  <a:gd name="T12" fmla="*/ 337 w 337"/>
                  <a:gd name="T13" fmla="*/ 109 h 109"/>
                  <a:gd name="T14" fmla="*/ 0 w 337"/>
                  <a:gd name="T15" fmla="*/ 109 h 109"/>
                  <a:gd name="T16" fmla="*/ 0 w 337"/>
                  <a:gd name="T17" fmla="*/ 103 h 109"/>
                  <a:gd name="T18" fmla="*/ 6 w 337"/>
                  <a:gd name="T19" fmla="*/ 97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
                  <a:gd name="T31" fmla="*/ 0 h 109"/>
                  <a:gd name="T32" fmla="*/ 337 w 337"/>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 h="109">
                    <a:moveTo>
                      <a:pt x="6" y="97"/>
                    </a:moveTo>
                    <a:lnTo>
                      <a:pt x="326" y="97"/>
                    </a:lnTo>
                    <a:lnTo>
                      <a:pt x="326" y="12"/>
                    </a:lnTo>
                    <a:lnTo>
                      <a:pt x="6" y="12"/>
                    </a:lnTo>
                    <a:lnTo>
                      <a:pt x="6" y="0"/>
                    </a:lnTo>
                    <a:lnTo>
                      <a:pt x="337" y="0"/>
                    </a:lnTo>
                    <a:lnTo>
                      <a:pt x="337" y="109"/>
                    </a:lnTo>
                    <a:lnTo>
                      <a:pt x="0" y="109"/>
                    </a:lnTo>
                    <a:lnTo>
                      <a:pt x="0" y="103"/>
                    </a:lnTo>
                    <a:lnTo>
                      <a:pt x="6"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0" name="Freeform 159"/>
              <p:cNvSpPr>
                <a:spLocks/>
              </p:cNvSpPr>
              <p:nvPr/>
            </p:nvSpPr>
            <p:spPr bwMode="auto">
              <a:xfrm>
                <a:off x="5066" y="2332"/>
                <a:ext cx="12" cy="103"/>
              </a:xfrm>
              <a:custGeom>
                <a:avLst/>
                <a:gdLst>
                  <a:gd name="T0" fmla="*/ 12 w 12"/>
                  <a:gd name="T1" fmla="*/ 6 h 103"/>
                  <a:gd name="T2" fmla="*/ 12 w 12"/>
                  <a:gd name="T3" fmla="*/ 103 h 103"/>
                  <a:gd name="T4" fmla="*/ 0 w 12"/>
                  <a:gd name="T5" fmla="*/ 103 h 103"/>
                  <a:gd name="T6" fmla="*/ 0 w 12"/>
                  <a:gd name="T7" fmla="*/ 0 h 103"/>
                  <a:gd name="T8" fmla="*/ 6 w 12"/>
                  <a:gd name="T9" fmla="*/ 0 h 103"/>
                  <a:gd name="T10" fmla="*/ 12 w 12"/>
                  <a:gd name="T11" fmla="*/ 6 h 103"/>
                  <a:gd name="T12" fmla="*/ 0 60000 65536"/>
                  <a:gd name="T13" fmla="*/ 0 60000 65536"/>
                  <a:gd name="T14" fmla="*/ 0 60000 65536"/>
                  <a:gd name="T15" fmla="*/ 0 60000 65536"/>
                  <a:gd name="T16" fmla="*/ 0 60000 65536"/>
                  <a:gd name="T17" fmla="*/ 0 60000 65536"/>
                  <a:gd name="T18" fmla="*/ 0 w 12"/>
                  <a:gd name="T19" fmla="*/ 0 h 103"/>
                  <a:gd name="T20" fmla="*/ 12 w 12"/>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2" h="103">
                    <a:moveTo>
                      <a:pt x="12" y="6"/>
                    </a:moveTo>
                    <a:lnTo>
                      <a:pt x="12" y="103"/>
                    </a:lnTo>
                    <a:lnTo>
                      <a:pt x="0" y="103"/>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1" name="Freeform 160"/>
              <p:cNvSpPr>
                <a:spLocks/>
              </p:cNvSpPr>
              <p:nvPr/>
            </p:nvSpPr>
            <p:spPr bwMode="auto">
              <a:xfrm>
                <a:off x="5175" y="2338"/>
                <a:ext cx="114" cy="565"/>
              </a:xfrm>
              <a:custGeom>
                <a:avLst/>
                <a:gdLst>
                  <a:gd name="T0" fmla="*/ 5 w 114"/>
                  <a:gd name="T1" fmla="*/ 553 h 565"/>
                  <a:gd name="T2" fmla="*/ 102 w 114"/>
                  <a:gd name="T3" fmla="*/ 553 h 565"/>
                  <a:gd name="T4" fmla="*/ 102 w 114"/>
                  <a:gd name="T5" fmla="*/ 11 h 565"/>
                  <a:gd name="T6" fmla="*/ 5 w 114"/>
                  <a:gd name="T7" fmla="*/ 11 h 565"/>
                  <a:gd name="T8" fmla="*/ 5 w 114"/>
                  <a:gd name="T9" fmla="*/ 0 h 565"/>
                  <a:gd name="T10" fmla="*/ 114 w 114"/>
                  <a:gd name="T11" fmla="*/ 0 h 565"/>
                  <a:gd name="T12" fmla="*/ 114 w 114"/>
                  <a:gd name="T13" fmla="*/ 565 h 565"/>
                  <a:gd name="T14" fmla="*/ 0 w 114"/>
                  <a:gd name="T15" fmla="*/ 565 h 565"/>
                  <a:gd name="T16" fmla="*/ 0 w 114"/>
                  <a:gd name="T17" fmla="*/ 559 h 565"/>
                  <a:gd name="T18" fmla="*/ 5 w 114"/>
                  <a:gd name="T19" fmla="*/ 553 h 5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565"/>
                  <a:gd name="T32" fmla="*/ 114 w 114"/>
                  <a:gd name="T33" fmla="*/ 565 h 5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565">
                    <a:moveTo>
                      <a:pt x="5" y="553"/>
                    </a:moveTo>
                    <a:lnTo>
                      <a:pt x="102" y="553"/>
                    </a:lnTo>
                    <a:lnTo>
                      <a:pt x="102" y="11"/>
                    </a:lnTo>
                    <a:lnTo>
                      <a:pt x="5" y="11"/>
                    </a:lnTo>
                    <a:lnTo>
                      <a:pt x="5" y="0"/>
                    </a:lnTo>
                    <a:lnTo>
                      <a:pt x="114" y="0"/>
                    </a:lnTo>
                    <a:lnTo>
                      <a:pt x="114" y="565"/>
                    </a:lnTo>
                    <a:lnTo>
                      <a:pt x="0" y="565"/>
                    </a:lnTo>
                    <a:lnTo>
                      <a:pt x="0" y="559"/>
                    </a:lnTo>
                    <a:lnTo>
                      <a:pt x="5" y="55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2" name="Freeform 161"/>
              <p:cNvSpPr>
                <a:spLocks/>
              </p:cNvSpPr>
              <p:nvPr/>
            </p:nvSpPr>
            <p:spPr bwMode="auto">
              <a:xfrm>
                <a:off x="5175" y="2338"/>
                <a:ext cx="11" cy="559"/>
              </a:xfrm>
              <a:custGeom>
                <a:avLst/>
                <a:gdLst>
                  <a:gd name="T0" fmla="*/ 11 w 11"/>
                  <a:gd name="T1" fmla="*/ 6 h 559"/>
                  <a:gd name="T2" fmla="*/ 11 w 11"/>
                  <a:gd name="T3" fmla="*/ 559 h 559"/>
                  <a:gd name="T4" fmla="*/ 0 w 11"/>
                  <a:gd name="T5" fmla="*/ 559 h 559"/>
                  <a:gd name="T6" fmla="*/ 0 w 11"/>
                  <a:gd name="T7" fmla="*/ 0 h 559"/>
                  <a:gd name="T8" fmla="*/ 5 w 11"/>
                  <a:gd name="T9" fmla="*/ 0 h 559"/>
                  <a:gd name="T10" fmla="*/ 11 w 11"/>
                  <a:gd name="T11" fmla="*/ 6 h 559"/>
                  <a:gd name="T12" fmla="*/ 0 60000 65536"/>
                  <a:gd name="T13" fmla="*/ 0 60000 65536"/>
                  <a:gd name="T14" fmla="*/ 0 60000 65536"/>
                  <a:gd name="T15" fmla="*/ 0 60000 65536"/>
                  <a:gd name="T16" fmla="*/ 0 60000 65536"/>
                  <a:gd name="T17" fmla="*/ 0 60000 65536"/>
                  <a:gd name="T18" fmla="*/ 0 w 11"/>
                  <a:gd name="T19" fmla="*/ 0 h 559"/>
                  <a:gd name="T20" fmla="*/ 11 w 11"/>
                  <a:gd name="T21" fmla="*/ 559 h 559"/>
                </a:gdLst>
                <a:ahLst/>
                <a:cxnLst>
                  <a:cxn ang="T12">
                    <a:pos x="T0" y="T1"/>
                  </a:cxn>
                  <a:cxn ang="T13">
                    <a:pos x="T2" y="T3"/>
                  </a:cxn>
                  <a:cxn ang="T14">
                    <a:pos x="T4" y="T5"/>
                  </a:cxn>
                  <a:cxn ang="T15">
                    <a:pos x="T6" y="T7"/>
                  </a:cxn>
                  <a:cxn ang="T16">
                    <a:pos x="T8" y="T9"/>
                  </a:cxn>
                  <a:cxn ang="T17">
                    <a:pos x="T10" y="T11"/>
                  </a:cxn>
                </a:cxnLst>
                <a:rect l="T18" t="T19" r="T20" b="T21"/>
                <a:pathLst>
                  <a:path w="11" h="559">
                    <a:moveTo>
                      <a:pt x="11" y="6"/>
                    </a:moveTo>
                    <a:lnTo>
                      <a:pt x="11" y="559"/>
                    </a:lnTo>
                    <a:lnTo>
                      <a:pt x="0" y="559"/>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3" name="Freeform 162"/>
              <p:cNvSpPr>
                <a:spLocks/>
              </p:cNvSpPr>
              <p:nvPr/>
            </p:nvSpPr>
            <p:spPr bwMode="auto">
              <a:xfrm>
                <a:off x="4964" y="2429"/>
                <a:ext cx="114" cy="479"/>
              </a:xfrm>
              <a:custGeom>
                <a:avLst/>
                <a:gdLst>
                  <a:gd name="T0" fmla="*/ 5 w 114"/>
                  <a:gd name="T1" fmla="*/ 468 h 479"/>
                  <a:gd name="T2" fmla="*/ 102 w 114"/>
                  <a:gd name="T3" fmla="*/ 468 h 479"/>
                  <a:gd name="T4" fmla="*/ 102 w 114"/>
                  <a:gd name="T5" fmla="*/ 12 h 479"/>
                  <a:gd name="T6" fmla="*/ 5 w 114"/>
                  <a:gd name="T7" fmla="*/ 12 h 479"/>
                  <a:gd name="T8" fmla="*/ 5 w 114"/>
                  <a:gd name="T9" fmla="*/ 0 h 479"/>
                  <a:gd name="T10" fmla="*/ 114 w 114"/>
                  <a:gd name="T11" fmla="*/ 0 h 479"/>
                  <a:gd name="T12" fmla="*/ 114 w 114"/>
                  <a:gd name="T13" fmla="*/ 479 h 479"/>
                  <a:gd name="T14" fmla="*/ 0 w 114"/>
                  <a:gd name="T15" fmla="*/ 479 h 479"/>
                  <a:gd name="T16" fmla="*/ 0 w 114"/>
                  <a:gd name="T17" fmla="*/ 474 h 479"/>
                  <a:gd name="T18" fmla="*/ 5 w 114"/>
                  <a:gd name="T19" fmla="*/ 468 h 4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79"/>
                  <a:gd name="T32" fmla="*/ 114 w 114"/>
                  <a:gd name="T33" fmla="*/ 479 h 4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79">
                    <a:moveTo>
                      <a:pt x="5" y="468"/>
                    </a:moveTo>
                    <a:lnTo>
                      <a:pt x="102" y="468"/>
                    </a:lnTo>
                    <a:lnTo>
                      <a:pt x="102" y="12"/>
                    </a:lnTo>
                    <a:lnTo>
                      <a:pt x="5" y="12"/>
                    </a:lnTo>
                    <a:lnTo>
                      <a:pt x="5" y="0"/>
                    </a:lnTo>
                    <a:lnTo>
                      <a:pt x="114" y="0"/>
                    </a:lnTo>
                    <a:lnTo>
                      <a:pt x="114" y="479"/>
                    </a:lnTo>
                    <a:lnTo>
                      <a:pt x="0" y="479"/>
                    </a:lnTo>
                    <a:lnTo>
                      <a:pt x="0" y="474"/>
                    </a:lnTo>
                    <a:lnTo>
                      <a:pt x="5" y="46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4" name="Freeform 163"/>
              <p:cNvSpPr>
                <a:spLocks/>
              </p:cNvSpPr>
              <p:nvPr/>
            </p:nvSpPr>
            <p:spPr bwMode="auto">
              <a:xfrm>
                <a:off x="4964" y="2429"/>
                <a:ext cx="11" cy="474"/>
              </a:xfrm>
              <a:custGeom>
                <a:avLst/>
                <a:gdLst>
                  <a:gd name="T0" fmla="*/ 11 w 11"/>
                  <a:gd name="T1" fmla="*/ 6 h 474"/>
                  <a:gd name="T2" fmla="*/ 11 w 11"/>
                  <a:gd name="T3" fmla="*/ 474 h 474"/>
                  <a:gd name="T4" fmla="*/ 0 w 11"/>
                  <a:gd name="T5" fmla="*/ 474 h 474"/>
                  <a:gd name="T6" fmla="*/ 0 w 11"/>
                  <a:gd name="T7" fmla="*/ 0 h 474"/>
                  <a:gd name="T8" fmla="*/ 5 w 11"/>
                  <a:gd name="T9" fmla="*/ 0 h 474"/>
                  <a:gd name="T10" fmla="*/ 11 w 11"/>
                  <a:gd name="T11" fmla="*/ 6 h 474"/>
                  <a:gd name="T12" fmla="*/ 0 60000 65536"/>
                  <a:gd name="T13" fmla="*/ 0 60000 65536"/>
                  <a:gd name="T14" fmla="*/ 0 60000 65536"/>
                  <a:gd name="T15" fmla="*/ 0 60000 65536"/>
                  <a:gd name="T16" fmla="*/ 0 60000 65536"/>
                  <a:gd name="T17" fmla="*/ 0 60000 65536"/>
                  <a:gd name="T18" fmla="*/ 0 w 11"/>
                  <a:gd name="T19" fmla="*/ 0 h 474"/>
                  <a:gd name="T20" fmla="*/ 11 w 11"/>
                  <a:gd name="T21" fmla="*/ 474 h 474"/>
                </a:gdLst>
                <a:ahLst/>
                <a:cxnLst>
                  <a:cxn ang="T12">
                    <a:pos x="T0" y="T1"/>
                  </a:cxn>
                  <a:cxn ang="T13">
                    <a:pos x="T2" y="T3"/>
                  </a:cxn>
                  <a:cxn ang="T14">
                    <a:pos x="T4" y="T5"/>
                  </a:cxn>
                  <a:cxn ang="T15">
                    <a:pos x="T6" y="T7"/>
                  </a:cxn>
                  <a:cxn ang="T16">
                    <a:pos x="T8" y="T9"/>
                  </a:cxn>
                  <a:cxn ang="T17">
                    <a:pos x="T10" y="T11"/>
                  </a:cxn>
                </a:cxnLst>
                <a:rect l="T18" t="T19" r="T20" b="T21"/>
                <a:pathLst>
                  <a:path w="11" h="474">
                    <a:moveTo>
                      <a:pt x="11" y="6"/>
                    </a:moveTo>
                    <a:lnTo>
                      <a:pt x="11" y="474"/>
                    </a:lnTo>
                    <a:lnTo>
                      <a:pt x="0" y="474"/>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5" name="Freeform 164"/>
              <p:cNvSpPr>
                <a:spLocks/>
              </p:cNvSpPr>
              <p:nvPr/>
            </p:nvSpPr>
            <p:spPr bwMode="auto">
              <a:xfrm>
                <a:off x="4222" y="2520"/>
                <a:ext cx="1175" cy="109"/>
              </a:xfrm>
              <a:custGeom>
                <a:avLst/>
                <a:gdLst>
                  <a:gd name="T0" fmla="*/ 1175 w 1175"/>
                  <a:gd name="T1" fmla="*/ 103 h 109"/>
                  <a:gd name="T2" fmla="*/ 1175 w 1175"/>
                  <a:gd name="T3" fmla="*/ 109 h 109"/>
                  <a:gd name="T4" fmla="*/ 0 w 1175"/>
                  <a:gd name="T5" fmla="*/ 109 h 109"/>
                  <a:gd name="T6" fmla="*/ 0 w 1175"/>
                  <a:gd name="T7" fmla="*/ 6 h 109"/>
                  <a:gd name="T8" fmla="*/ 1170 w 1175"/>
                  <a:gd name="T9" fmla="*/ 0 h 109"/>
                  <a:gd name="T10" fmla="*/ 1170 w 1175"/>
                  <a:gd name="T11" fmla="*/ 12 h 109"/>
                  <a:gd name="T12" fmla="*/ 11 w 1175"/>
                  <a:gd name="T13" fmla="*/ 17 h 109"/>
                  <a:gd name="T14" fmla="*/ 11 w 1175"/>
                  <a:gd name="T15" fmla="*/ 97 h 109"/>
                  <a:gd name="T16" fmla="*/ 1170 w 1175"/>
                  <a:gd name="T17" fmla="*/ 97 h 109"/>
                  <a:gd name="T18" fmla="*/ 1175 w 1175"/>
                  <a:gd name="T19" fmla="*/ 103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5"/>
                  <a:gd name="T31" fmla="*/ 0 h 109"/>
                  <a:gd name="T32" fmla="*/ 1175 w 1175"/>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5" h="109">
                    <a:moveTo>
                      <a:pt x="1175" y="103"/>
                    </a:moveTo>
                    <a:lnTo>
                      <a:pt x="1175" y="109"/>
                    </a:lnTo>
                    <a:lnTo>
                      <a:pt x="0" y="109"/>
                    </a:lnTo>
                    <a:lnTo>
                      <a:pt x="0" y="6"/>
                    </a:lnTo>
                    <a:lnTo>
                      <a:pt x="1170" y="0"/>
                    </a:lnTo>
                    <a:lnTo>
                      <a:pt x="1170" y="12"/>
                    </a:lnTo>
                    <a:lnTo>
                      <a:pt x="11" y="17"/>
                    </a:lnTo>
                    <a:lnTo>
                      <a:pt x="11" y="97"/>
                    </a:lnTo>
                    <a:lnTo>
                      <a:pt x="1170" y="97"/>
                    </a:lnTo>
                    <a:lnTo>
                      <a:pt x="1175" y="10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6" name="Freeform 165"/>
              <p:cNvSpPr>
                <a:spLocks/>
              </p:cNvSpPr>
              <p:nvPr/>
            </p:nvSpPr>
            <p:spPr bwMode="auto">
              <a:xfrm>
                <a:off x="5386" y="2520"/>
                <a:ext cx="11" cy="103"/>
              </a:xfrm>
              <a:custGeom>
                <a:avLst/>
                <a:gdLst>
                  <a:gd name="T0" fmla="*/ 6 w 11"/>
                  <a:gd name="T1" fmla="*/ 0 h 103"/>
                  <a:gd name="T2" fmla="*/ 11 w 11"/>
                  <a:gd name="T3" fmla="*/ 0 h 103"/>
                  <a:gd name="T4" fmla="*/ 11 w 11"/>
                  <a:gd name="T5" fmla="*/ 103 h 103"/>
                  <a:gd name="T6" fmla="*/ 0 w 11"/>
                  <a:gd name="T7" fmla="*/ 103 h 103"/>
                  <a:gd name="T8" fmla="*/ 0 w 11"/>
                  <a:gd name="T9" fmla="*/ 6 h 103"/>
                  <a:gd name="T10" fmla="*/ 6 w 11"/>
                  <a:gd name="T11" fmla="*/ 0 h 103"/>
                  <a:gd name="T12" fmla="*/ 0 60000 65536"/>
                  <a:gd name="T13" fmla="*/ 0 60000 65536"/>
                  <a:gd name="T14" fmla="*/ 0 60000 65536"/>
                  <a:gd name="T15" fmla="*/ 0 60000 65536"/>
                  <a:gd name="T16" fmla="*/ 0 60000 65536"/>
                  <a:gd name="T17" fmla="*/ 0 60000 65536"/>
                  <a:gd name="T18" fmla="*/ 0 w 11"/>
                  <a:gd name="T19" fmla="*/ 0 h 103"/>
                  <a:gd name="T20" fmla="*/ 11 w 11"/>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1" h="103">
                    <a:moveTo>
                      <a:pt x="6" y="0"/>
                    </a:moveTo>
                    <a:lnTo>
                      <a:pt x="11" y="0"/>
                    </a:lnTo>
                    <a:lnTo>
                      <a:pt x="11" y="103"/>
                    </a:lnTo>
                    <a:lnTo>
                      <a:pt x="0" y="103"/>
                    </a:lnTo>
                    <a:lnTo>
                      <a:pt x="0" y="6"/>
                    </a:lnTo>
                    <a:lnTo>
                      <a:pt x="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7" name="Freeform 166"/>
              <p:cNvSpPr>
                <a:spLocks/>
              </p:cNvSpPr>
              <p:nvPr/>
            </p:nvSpPr>
            <p:spPr bwMode="auto">
              <a:xfrm>
                <a:off x="4222" y="2714"/>
                <a:ext cx="1175" cy="109"/>
              </a:xfrm>
              <a:custGeom>
                <a:avLst/>
                <a:gdLst>
                  <a:gd name="T0" fmla="*/ 5 w 1175"/>
                  <a:gd name="T1" fmla="*/ 97 h 109"/>
                  <a:gd name="T2" fmla="*/ 1164 w 1175"/>
                  <a:gd name="T3" fmla="*/ 97 h 109"/>
                  <a:gd name="T4" fmla="*/ 1164 w 1175"/>
                  <a:gd name="T5" fmla="*/ 12 h 109"/>
                  <a:gd name="T6" fmla="*/ 5 w 1175"/>
                  <a:gd name="T7" fmla="*/ 12 h 109"/>
                  <a:gd name="T8" fmla="*/ 5 w 1175"/>
                  <a:gd name="T9" fmla="*/ 0 h 109"/>
                  <a:gd name="T10" fmla="*/ 1175 w 1175"/>
                  <a:gd name="T11" fmla="*/ 0 h 109"/>
                  <a:gd name="T12" fmla="*/ 1175 w 1175"/>
                  <a:gd name="T13" fmla="*/ 109 h 109"/>
                  <a:gd name="T14" fmla="*/ 0 w 1175"/>
                  <a:gd name="T15" fmla="*/ 109 h 109"/>
                  <a:gd name="T16" fmla="*/ 0 w 1175"/>
                  <a:gd name="T17" fmla="*/ 103 h 109"/>
                  <a:gd name="T18" fmla="*/ 5 w 1175"/>
                  <a:gd name="T19" fmla="*/ 97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5"/>
                  <a:gd name="T31" fmla="*/ 0 h 109"/>
                  <a:gd name="T32" fmla="*/ 1175 w 1175"/>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5" h="109">
                    <a:moveTo>
                      <a:pt x="5" y="97"/>
                    </a:moveTo>
                    <a:lnTo>
                      <a:pt x="1164" y="97"/>
                    </a:lnTo>
                    <a:lnTo>
                      <a:pt x="1164" y="12"/>
                    </a:lnTo>
                    <a:lnTo>
                      <a:pt x="5" y="12"/>
                    </a:lnTo>
                    <a:lnTo>
                      <a:pt x="5" y="0"/>
                    </a:lnTo>
                    <a:lnTo>
                      <a:pt x="1175" y="0"/>
                    </a:lnTo>
                    <a:lnTo>
                      <a:pt x="1175" y="109"/>
                    </a:lnTo>
                    <a:lnTo>
                      <a:pt x="0" y="109"/>
                    </a:lnTo>
                    <a:lnTo>
                      <a:pt x="0" y="103"/>
                    </a:lnTo>
                    <a:lnTo>
                      <a:pt x="5" y="9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8" name="Freeform 167"/>
              <p:cNvSpPr>
                <a:spLocks/>
              </p:cNvSpPr>
              <p:nvPr/>
            </p:nvSpPr>
            <p:spPr bwMode="auto">
              <a:xfrm>
                <a:off x="4222" y="2714"/>
                <a:ext cx="11" cy="103"/>
              </a:xfrm>
              <a:custGeom>
                <a:avLst/>
                <a:gdLst>
                  <a:gd name="T0" fmla="*/ 11 w 11"/>
                  <a:gd name="T1" fmla="*/ 6 h 103"/>
                  <a:gd name="T2" fmla="*/ 11 w 11"/>
                  <a:gd name="T3" fmla="*/ 103 h 103"/>
                  <a:gd name="T4" fmla="*/ 0 w 11"/>
                  <a:gd name="T5" fmla="*/ 103 h 103"/>
                  <a:gd name="T6" fmla="*/ 0 w 11"/>
                  <a:gd name="T7" fmla="*/ 0 h 103"/>
                  <a:gd name="T8" fmla="*/ 5 w 11"/>
                  <a:gd name="T9" fmla="*/ 0 h 103"/>
                  <a:gd name="T10" fmla="*/ 11 w 11"/>
                  <a:gd name="T11" fmla="*/ 6 h 103"/>
                  <a:gd name="T12" fmla="*/ 0 60000 65536"/>
                  <a:gd name="T13" fmla="*/ 0 60000 65536"/>
                  <a:gd name="T14" fmla="*/ 0 60000 65536"/>
                  <a:gd name="T15" fmla="*/ 0 60000 65536"/>
                  <a:gd name="T16" fmla="*/ 0 60000 65536"/>
                  <a:gd name="T17" fmla="*/ 0 60000 65536"/>
                  <a:gd name="T18" fmla="*/ 0 w 11"/>
                  <a:gd name="T19" fmla="*/ 0 h 103"/>
                  <a:gd name="T20" fmla="*/ 11 w 11"/>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1" h="103">
                    <a:moveTo>
                      <a:pt x="11" y="6"/>
                    </a:moveTo>
                    <a:lnTo>
                      <a:pt x="11" y="103"/>
                    </a:lnTo>
                    <a:lnTo>
                      <a:pt x="0" y="103"/>
                    </a:lnTo>
                    <a:lnTo>
                      <a:pt x="0" y="0"/>
                    </a:lnTo>
                    <a:lnTo>
                      <a:pt x="5" y="0"/>
                    </a:lnTo>
                    <a:lnTo>
                      <a:pt x="11"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19" name="Rectangle 12"/>
            <p:cNvSpPr>
              <a:spLocks noChangeArrowheads="1"/>
            </p:cNvSpPr>
            <p:nvPr/>
          </p:nvSpPr>
          <p:spPr bwMode="auto">
            <a:xfrm>
              <a:off x="2487344" y="2759274"/>
              <a:ext cx="2103400"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ctr"/>
              <a:r>
                <a:rPr lang="es-419" sz="1800" dirty="0">
                  <a:latin typeface="Century Gothic" panose="020B0502020202020204" pitchFamily="34" charset="0"/>
                </a:rPr>
                <a:t>Información </a:t>
              </a:r>
            </a:p>
            <a:p>
              <a:pPr algn="ctr"/>
              <a:r>
                <a:rPr lang="es-419" sz="1800" spc="-150" dirty="0">
                  <a:latin typeface="Century Gothic" panose="020B0502020202020204" pitchFamily="34" charset="0"/>
                </a:rPr>
                <a:t>(Imagen Clasificada)</a:t>
              </a:r>
              <a:endParaRPr lang="es-419" sz="1800" b="1" spc="-150" dirty="0">
                <a:latin typeface="Century Gothic" panose="020B0502020202020204" pitchFamily="34" charset="0"/>
              </a:endParaRPr>
            </a:p>
          </p:txBody>
        </p:sp>
      </p:grpSp>
      <p:sp>
        <p:nvSpPr>
          <p:cNvPr id="169" name="Text Box 39"/>
          <p:cNvSpPr txBox="1">
            <a:spLocks noChangeArrowheads="1"/>
          </p:cNvSpPr>
          <p:nvPr/>
        </p:nvSpPr>
        <p:spPr bwMode="auto">
          <a:xfrm>
            <a:off x="5855404" y="2328282"/>
            <a:ext cx="2222072"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s-419" sz="1800" dirty="0">
                <a:latin typeface="Century Gothic" panose="020B0502020202020204" pitchFamily="34" charset="0"/>
              </a:rPr>
              <a:t>Firma espectral del siguiente píxel a ser clasificado</a:t>
            </a:r>
          </a:p>
        </p:txBody>
      </p:sp>
      <p:grpSp>
        <p:nvGrpSpPr>
          <p:cNvPr id="170" name="Group 169"/>
          <p:cNvGrpSpPr/>
          <p:nvPr/>
        </p:nvGrpSpPr>
        <p:grpSpPr>
          <a:xfrm>
            <a:off x="6166855" y="4013598"/>
            <a:ext cx="1599173" cy="1368723"/>
            <a:chOff x="7190327" y="2167216"/>
            <a:chExt cx="1199692" cy="1026810"/>
          </a:xfrm>
        </p:grpSpPr>
        <p:sp>
          <p:nvSpPr>
            <p:cNvPr id="171" name="Freeform 184"/>
            <p:cNvSpPr>
              <a:spLocks/>
            </p:cNvSpPr>
            <p:nvPr/>
          </p:nvSpPr>
          <p:spPr bwMode="auto">
            <a:xfrm>
              <a:off x="7279388" y="2502142"/>
              <a:ext cx="138584" cy="438600"/>
            </a:xfrm>
            <a:custGeom>
              <a:avLst/>
              <a:gdLst>
                <a:gd name="T0" fmla="*/ 0 w 774"/>
                <a:gd name="T1" fmla="*/ 439 h 481"/>
                <a:gd name="T2" fmla="*/ 36 w 774"/>
                <a:gd name="T3" fmla="*/ 385 h 481"/>
                <a:gd name="T4" fmla="*/ 102 w 774"/>
                <a:gd name="T5" fmla="*/ 367 h 481"/>
                <a:gd name="T6" fmla="*/ 138 w 774"/>
                <a:gd name="T7" fmla="*/ 391 h 481"/>
                <a:gd name="T8" fmla="*/ 168 w 774"/>
                <a:gd name="T9" fmla="*/ 439 h 481"/>
                <a:gd name="T10" fmla="*/ 204 w 774"/>
                <a:gd name="T11" fmla="*/ 481 h 481"/>
                <a:gd name="T12" fmla="*/ 258 w 774"/>
                <a:gd name="T13" fmla="*/ 439 h 481"/>
                <a:gd name="T14" fmla="*/ 270 w 774"/>
                <a:gd name="T15" fmla="*/ 355 h 481"/>
                <a:gd name="T16" fmla="*/ 294 w 774"/>
                <a:gd name="T17" fmla="*/ 253 h 481"/>
                <a:gd name="T18" fmla="*/ 318 w 774"/>
                <a:gd name="T19" fmla="*/ 181 h 481"/>
                <a:gd name="T20" fmla="*/ 366 w 774"/>
                <a:gd name="T21" fmla="*/ 91 h 481"/>
                <a:gd name="T22" fmla="*/ 390 w 774"/>
                <a:gd name="T23" fmla="*/ 31 h 481"/>
                <a:gd name="T24" fmla="*/ 426 w 774"/>
                <a:gd name="T25" fmla="*/ 1 h 481"/>
                <a:gd name="T26" fmla="*/ 456 w 774"/>
                <a:gd name="T27" fmla="*/ 25 h 481"/>
                <a:gd name="T28" fmla="*/ 468 w 774"/>
                <a:gd name="T29" fmla="*/ 85 h 481"/>
                <a:gd name="T30" fmla="*/ 480 w 774"/>
                <a:gd name="T31" fmla="*/ 127 h 481"/>
                <a:gd name="T32" fmla="*/ 504 w 774"/>
                <a:gd name="T33" fmla="*/ 169 h 481"/>
                <a:gd name="T34" fmla="*/ 540 w 774"/>
                <a:gd name="T35" fmla="*/ 205 h 481"/>
                <a:gd name="T36" fmla="*/ 588 w 774"/>
                <a:gd name="T37" fmla="*/ 199 h 481"/>
                <a:gd name="T38" fmla="*/ 624 w 774"/>
                <a:gd name="T39" fmla="*/ 139 h 481"/>
                <a:gd name="T40" fmla="*/ 666 w 774"/>
                <a:gd name="T41" fmla="*/ 103 h 481"/>
                <a:gd name="T42" fmla="*/ 714 w 774"/>
                <a:gd name="T43" fmla="*/ 91 h 481"/>
                <a:gd name="T44" fmla="*/ 750 w 774"/>
                <a:gd name="T45" fmla="*/ 115 h 481"/>
                <a:gd name="T46" fmla="*/ 774 w 774"/>
                <a:gd name="T47" fmla="*/ 163 h 4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4"/>
                <a:gd name="T73" fmla="*/ 0 h 481"/>
                <a:gd name="T74" fmla="*/ 774 w 774"/>
                <a:gd name="T75" fmla="*/ 481 h 48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4" h="481">
                  <a:moveTo>
                    <a:pt x="0" y="439"/>
                  </a:moveTo>
                  <a:cubicBezTo>
                    <a:pt x="9" y="418"/>
                    <a:pt x="19" y="397"/>
                    <a:pt x="36" y="385"/>
                  </a:cubicBezTo>
                  <a:cubicBezTo>
                    <a:pt x="53" y="373"/>
                    <a:pt x="85" y="366"/>
                    <a:pt x="102" y="367"/>
                  </a:cubicBezTo>
                  <a:cubicBezTo>
                    <a:pt x="119" y="368"/>
                    <a:pt x="127" y="379"/>
                    <a:pt x="138" y="391"/>
                  </a:cubicBezTo>
                  <a:cubicBezTo>
                    <a:pt x="149" y="403"/>
                    <a:pt x="157" y="424"/>
                    <a:pt x="168" y="439"/>
                  </a:cubicBezTo>
                  <a:cubicBezTo>
                    <a:pt x="179" y="454"/>
                    <a:pt x="189" y="481"/>
                    <a:pt x="204" y="481"/>
                  </a:cubicBezTo>
                  <a:cubicBezTo>
                    <a:pt x="219" y="481"/>
                    <a:pt x="247" y="460"/>
                    <a:pt x="258" y="439"/>
                  </a:cubicBezTo>
                  <a:cubicBezTo>
                    <a:pt x="269" y="418"/>
                    <a:pt x="264" y="386"/>
                    <a:pt x="270" y="355"/>
                  </a:cubicBezTo>
                  <a:cubicBezTo>
                    <a:pt x="276" y="324"/>
                    <a:pt x="286" y="282"/>
                    <a:pt x="294" y="253"/>
                  </a:cubicBezTo>
                  <a:cubicBezTo>
                    <a:pt x="302" y="224"/>
                    <a:pt x="306" y="208"/>
                    <a:pt x="318" y="181"/>
                  </a:cubicBezTo>
                  <a:cubicBezTo>
                    <a:pt x="330" y="154"/>
                    <a:pt x="354" y="116"/>
                    <a:pt x="366" y="91"/>
                  </a:cubicBezTo>
                  <a:cubicBezTo>
                    <a:pt x="378" y="66"/>
                    <a:pt x="380" y="46"/>
                    <a:pt x="390" y="31"/>
                  </a:cubicBezTo>
                  <a:cubicBezTo>
                    <a:pt x="400" y="16"/>
                    <a:pt x="415" y="2"/>
                    <a:pt x="426" y="1"/>
                  </a:cubicBezTo>
                  <a:cubicBezTo>
                    <a:pt x="437" y="0"/>
                    <a:pt x="449" y="11"/>
                    <a:pt x="456" y="25"/>
                  </a:cubicBezTo>
                  <a:cubicBezTo>
                    <a:pt x="463" y="39"/>
                    <a:pt x="464" y="68"/>
                    <a:pt x="468" y="85"/>
                  </a:cubicBezTo>
                  <a:cubicBezTo>
                    <a:pt x="472" y="102"/>
                    <a:pt x="474" y="113"/>
                    <a:pt x="480" y="127"/>
                  </a:cubicBezTo>
                  <a:cubicBezTo>
                    <a:pt x="486" y="141"/>
                    <a:pt x="494" y="156"/>
                    <a:pt x="504" y="169"/>
                  </a:cubicBezTo>
                  <a:cubicBezTo>
                    <a:pt x="514" y="182"/>
                    <a:pt x="526" y="200"/>
                    <a:pt x="540" y="205"/>
                  </a:cubicBezTo>
                  <a:cubicBezTo>
                    <a:pt x="554" y="210"/>
                    <a:pt x="574" y="210"/>
                    <a:pt x="588" y="199"/>
                  </a:cubicBezTo>
                  <a:cubicBezTo>
                    <a:pt x="602" y="188"/>
                    <a:pt x="611" y="155"/>
                    <a:pt x="624" y="139"/>
                  </a:cubicBezTo>
                  <a:cubicBezTo>
                    <a:pt x="637" y="123"/>
                    <a:pt x="651" y="111"/>
                    <a:pt x="666" y="103"/>
                  </a:cubicBezTo>
                  <a:cubicBezTo>
                    <a:pt x="681" y="95"/>
                    <a:pt x="700" y="89"/>
                    <a:pt x="714" y="91"/>
                  </a:cubicBezTo>
                  <a:cubicBezTo>
                    <a:pt x="728" y="93"/>
                    <a:pt x="740" y="103"/>
                    <a:pt x="750" y="115"/>
                  </a:cubicBezTo>
                  <a:cubicBezTo>
                    <a:pt x="760" y="127"/>
                    <a:pt x="767" y="145"/>
                    <a:pt x="774" y="163"/>
                  </a:cubicBezTo>
                </a:path>
              </a:pathLst>
            </a:custGeom>
            <a:noFill/>
            <a:ln w="28575" cap="flat" cmpd="sng">
              <a:solidFill>
                <a:srgbClr val="808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72" name="Rectangle 171"/>
            <p:cNvSpPr/>
            <p:nvPr/>
          </p:nvSpPr>
          <p:spPr>
            <a:xfrm>
              <a:off x="7190327" y="2445110"/>
              <a:ext cx="1199692" cy="74891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173" name="Text Box 52"/>
            <p:cNvSpPr txBox="1">
              <a:spLocks noChangeArrowheads="1"/>
            </p:cNvSpPr>
            <p:nvPr/>
          </p:nvSpPr>
          <p:spPr bwMode="auto">
            <a:xfrm>
              <a:off x="7228636" y="2167216"/>
              <a:ext cx="1039652" cy="277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419" sz="1800" spc="-150" dirty="0">
                  <a:latin typeface="Century Gothic" panose="020B0502020202020204" pitchFamily="34" charset="0"/>
                </a:rPr>
                <a:t>Desconocido</a:t>
              </a:r>
            </a:p>
          </p:txBody>
        </p:sp>
      </p:grpSp>
      <p:sp>
        <p:nvSpPr>
          <p:cNvPr id="174" name="Text Box 39"/>
          <p:cNvSpPr txBox="1">
            <a:spLocks noChangeArrowheads="1"/>
          </p:cNvSpPr>
          <p:nvPr/>
        </p:nvSpPr>
        <p:spPr bwMode="auto">
          <a:xfrm>
            <a:off x="8553364" y="1701007"/>
            <a:ext cx="353247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s-419" sz="1800" dirty="0">
                <a:latin typeface="Century Gothic" panose="020B0502020202020204" pitchFamily="34" charset="0"/>
              </a:rPr>
              <a:t>Firmas Espectrales </a:t>
            </a:r>
            <a:r>
              <a:rPr lang="es-419" sz="1800" u="sng" dirty="0">
                <a:latin typeface="Century Gothic" panose="020B0502020202020204" pitchFamily="34" charset="0"/>
              </a:rPr>
              <a:t>Medias</a:t>
            </a:r>
          </a:p>
        </p:txBody>
      </p:sp>
      <p:grpSp>
        <p:nvGrpSpPr>
          <p:cNvPr id="176" name="Group 175"/>
          <p:cNvGrpSpPr/>
          <p:nvPr/>
        </p:nvGrpSpPr>
        <p:grpSpPr>
          <a:xfrm>
            <a:off x="9520013" y="3458602"/>
            <a:ext cx="1599172" cy="1439220"/>
            <a:chOff x="7503314" y="3334425"/>
            <a:chExt cx="1199692" cy="1079696"/>
          </a:xfrm>
        </p:grpSpPr>
        <p:sp>
          <p:nvSpPr>
            <p:cNvPr id="185" name="Freeform 51"/>
            <p:cNvSpPr>
              <a:spLocks/>
            </p:cNvSpPr>
            <p:nvPr/>
          </p:nvSpPr>
          <p:spPr bwMode="auto">
            <a:xfrm>
              <a:off x="7564268" y="3683186"/>
              <a:ext cx="138584" cy="438599"/>
            </a:xfrm>
            <a:custGeom>
              <a:avLst/>
              <a:gdLst>
                <a:gd name="T0" fmla="*/ 0 w 798"/>
                <a:gd name="T1" fmla="*/ 626 h 637"/>
                <a:gd name="T2" fmla="*/ 42 w 798"/>
                <a:gd name="T3" fmla="*/ 512 h 637"/>
                <a:gd name="T4" fmla="*/ 78 w 798"/>
                <a:gd name="T5" fmla="*/ 458 h 637"/>
                <a:gd name="T6" fmla="*/ 138 w 798"/>
                <a:gd name="T7" fmla="*/ 434 h 637"/>
                <a:gd name="T8" fmla="*/ 168 w 798"/>
                <a:gd name="T9" fmla="*/ 476 h 637"/>
                <a:gd name="T10" fmla="*/ 174 w 798"/>
                <a:gd name="T11" fmla="*/ 524 h 637"/>
                <a:gd name="T12" fmla="*/ 198 w 798"/>
                <a:gd name="T13" fmla="*/ 572 h 637"/>
                <a:gd name="T14" fmla="*/ 246 w 798"/>
                <a:gd name="T15" fmla="*/ 584 h 637"/>
                <a:gd name="T16" fmla="*/ 270 w 798"/>
                <a:gd name="T17" fmla="*/ 554 h 637"/>
                <a:gd name="T18" fmla="*/ 402 w 798"/>
                <a:gd name="T19" fmla="*/ 86 h 637"/>
                <a:gd name="T20" fmla="*/ 444 w 798"/>
                <a:gd name="T21" fmla="*/ 38 h 637"/>
                <a:gd name="T22" fmla="*/ 468 w 798"/>
                <a:gd name="T23" fmla="*/ 38 h 637"/>
                <a:gd name="T24" fmla="*/ 498 w 798"/>
                <a:gd name="T25" fmla="*/ 74 h 637"/>
                <a:gd name="T26" fmla="*/ 516 w 798"/>
                <a:gd name="T27" fmla="*/ 140 h 637"/>
                <a:gd name="T28" fmla="*/ 522 w 798"/>
                <a:gd name="T29" fmla="*/ 236 h 637"/>
                <a:gd name="T30" fmla="*/ 558 w 798"/>
                <a:gd name="T31" fmla="*/ 308 h 637"/>
                <a:gd name="T32" fmla="*/ 588 w 798"/>
                <a:gd name="T33" fmla="*/ 344 h 637"/>
                <a:gd name="T34" fmla="*/ 648 w 798"/>
                <a:gd name="T35" fmla="*/ 302 h 637"/>
                <a:gd name="T36" fmla="*/ 678 w 798"/>
                <a:gd name="T37" fmla="*/ 248 h 637"/>
                <a:gd name="T38" fmla="*/ 720 w 798"/>
                <a:gd name="T39" fmla="*/ 230 h 637"/>
                <a:gd name="T40" fmla="*/ 768 w 798"/>
                <a:gd name="T41" fmla="*/ 290 h 637"/>
                <a:gd name="T42" fmla="*/ 798 w 798"/>
                <a:gd name="T43" fmla="*/ 326 h 6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98"/>
                <a:gd name="T67" fmla="*/ 0 h 637"/>
                <a:gd name="T68" fmla="*/ 798 w 798"/>
                <a:gd name="T69" fmla="*/ 637 h 6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98" h="637">
                  <a:moveTo>
                    <a:pt x="0" y="626"/>
                  </a:moveTo>
                  <a:cubicBezTo>
                    <a:pt x="14" y="583"/>
                    <a:pt x="29" y="540"/>
                    <a:pt x="42" y="512"/>
                  </a:cubicBezTo>
                  <a:cubicBezTo>
                    <a:pt x="55" y="484"/>
                    <a:pt x="62" y="471"/>
                    <a:pt x="78" y="458"/>
                  </a:cubicBezTo>
                  <a:cubicBezTo>
                    <a:pt x="94" y="445"/>
                    <a:pt x="123" y="431"/>
                    <a:pt x="138" y="434"/>
                  </a:cubicBezTo>
                  <a:cubicBezTo>
                    <a:pt x="153" y="437"/>
                    <a:pt x="162" y="461"/>
                    <a:pt x="168" y="476"/>
                  </a:cubicBezTo>
                  <a:cubicBezTo>
                    <a:pt x="174" y="491"/>
                    <a:pt x="169" y="508"/>
                    <a:pt x="174" y="524"/>
                  </a:cubicBezTo>
                  <a:cubicBezTo>
                    <a:pt x="179" y="540"/>
                    <a:pt x="186" y="562"/>
                    <a:pt x="198" y="572"/>
                  </a:cubicBezTo>
                  <a:cubicBezTo>
                    <a:pt x="210" y="582"/>
                    <a:pt x="234" y="587"/>
                    <a:pt x="246" y="584"/>
                  </a:cubicBezTo>
                  <a:cubicBezTo>
                    <a:pt x="258" y="581"/>
                    <a:pt x="244" y="637"/>
                    <a:pt x="270" y="554"/>
                  </a:cubicBezTo>
                  <a:cubicBezTo>
                    <a:pt x="296" y="471"/>
                    <a:pt x="373" y="172"/>
                    <a:pt x="402" y="86"/>
                  </a:cubicBezTo>
                  <a:cubicBezTo>
                    <a:pt x="431" y="0"/>
                    <a:pt x="433" y="46"/>
                    <a:pt x="444" y="38"/>
                  </a:cubicBezTo>
                  <a:cubicBezTo>
                    <a:pt x="455" y="30"/>
                    <a:pt x="459" y="32"/>
                    <a:pt x="468" y="38"/>
                  </a:cubicBezTo>
                  <a:cubicBezTo>
                    <a:pt x="477" y="44"/>
                    <a:pt x="490" y="57"/>
                    <a:pt x="498" y="74"/>
                  </a:cubicBezTo>
                  <a:cubicBezTo>
                    <a:pt x="506" y="91"/>
                    <a:pt x="512" y="113"/>
                    <a:pt x="516" y="140"/>
                  </a:cubicBezTo>
                  <a:cubicBezTo>
                    <a:pt x="520" y="167"/>
                    <a:pt x="515" y="208"/>
                    <a:pt x="522" y="236"/>
                  </a:cubicBezTo>
                  <a:cubicBezTo>
                    <a:pt x="529" y="264"/>
                    <a:pt x="547" y="290"/>
                    <a:pt x="558" y="308"/>
                  </a:cubicBezTo>
                  <a:cubicBezTo>
                    <a:pt x="569" y="326"/>
                    <a:pt x="573" y="345"/>
                    <a:pt x="588" y="344"/>
                  </a:cubicBezTo>
                  <a:cubicBezTo>
                    <a:pt x="603" y="343"/>
                    <a:pt x="633" y="318"/>
                    <a:pt x="648" y="302"/>
                  </a:cubicBezTo>
                  <a:cubicBezTo>
                    <a:pt x="663" y="286"/>
                    <a:pt x="666" y="260"/>
                    <a:pt x="678" y="248"/>
                  </a:cubicBezTo>
                  <a:cubicBezTo>
                    <a:pt x="690" y="236"/>
                    <a:pt x="705" y="223"/>
                    <a:pt x="720" y="230"/>
                  </a:cubicBezTo>
                  <a:cubicBezTo>
                    <a:pt x="735" y="237"/>
                    <a:pt x="755" y="274"/>
                    <a:pt x="768" y="290"/>
                  </a:cubicBezTo>
                  <a:cubicBezTo>
                    <a:pt x="781" y="306"/>
                    <a:pt x="791" y="316"/>
                    <a:pt x="798" y="326"/>
                  </a:cubicBezTo>
                </a:path>
              </a:pathLst>
            </a:custGeom>
            <a:noFill/>
            <a:ln w="28575" cap="flat" cmpd="sng">
              <a:solidFill>
                <a:schemeClr val="tx2"/>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6" name="Text Box 52"/>
            <p:cNvSpPr txBox="1">
              <a:spLocks noChangeArrowheads="1"/>
            </p:cNvSpPr>
            <p:nvPr/>
          </p:nvSpPr>
          <p:spPr bwMode="auto">
            <a:xfrm>
              <a:off x="7625045" y="3334425"/>
              <a:ext cx="1077961" cy="277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square"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419" sz="1800" dirty="0">
                  <a:latin typeface="Century Gothic" panose="020B0502020202020204" pitchFamily="34" charset="0"/>
                </a:rPr>
                <a:t>Caducifolio</a:t>
              </a:r>
            </a:p>
          </p:txBody>
        </p:sp>
        <p:sp>
          <p:nvSpPr>
            <p:cNvPr id="187" name="Rectangle 186"/>
            <p:cNvSpPr/>
            <p:nvPr/>
          </p:nvSpPr>
          <p:spPr>
            <a:xfrm>
              <a:off x="7503314" y="3618386"/>
              <a:ext cx="1199692" cy="79573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77" name="Group 176"/>
          <p:cNvGrpSpPr/>
          <p:nvPr/>
        </p:nvGrpSpPr>
        <p:grpSpPr>
          <a:xfrm>
            <a:off x="9520013" y="4866880"/>
            <a:ext cx="1599172" cy="1261572"/>
            <a:chOff x="7487107" y="2481876"/>
            <a:chExt cx="1199692" cy="946425"/>
          </a:xfrm>
        </p:grpSpPr>
        <p:sp>
          <p:nvSpPr>
            <p:cNvPr id="182" name="Freeform 55"/>
            <p:cNvSpPr>
              <a:spLocks/>
            </p:cNvSpPr>
            <p:nvPr/>
          </p:nvSpPr>
          <p:spPr bwMode="auto">
            <a:xfrm>
              <a:off x="7560217" y="2901410"/>
              <a:ext cx="138584" cy="438599"/>
            </a:xfrm>
            <a:custGeom>
              <a:avLst/>
              <a:gdLst>
                <a:gd name="T0" fmla="*/ 0 w 780"/>
                <a:gd name="T1" fmla="*/ 0 h 297"/>
                <a:gd name="T2" fmla="*/ 42 w 780"/>
                <a:gd name="T3" fmla="*/ 78 h 297"/>
                <a:gd name="T4" fmla="*/ 66 w 780"/>
                <a:gd name="T5" fmla="*/ 126 h 297"/>
                <a:gd name="T6" fmla="*/ 108 w 780"/>
                <a:gd name="T7" fmla="*/ 168 h 297"/>
                <a:gd name="T8" fmla="*/ 186 w 780"/>
                <a:gd name="T9" fmla="*/ 204 h 297"/>
                <a:gd name="T10" fmla="*/ 228 w 780"/>
                <a:gd name="T11" fmla="*/ 222 h 297"/>
                <a:gd name="T12" fmla="*/ 264 w 780"/>
                <a:gd name="T13" fmla="*/ 228 h 297"/>
                <a:gd name="T14" fmla="*/ 312 w 780"/>
                <a:gd name="T15" fmla="*/ 234 h 297"/>
                <a:gd name="T16" fmla="*/ 426 w 780"/>
                <a:gd name="T17" fmla="*/ 264 h 297"/>
                <a:gd name="T18" fmla="*/ 498 w 780"/>
                <a:gd name="T19" fmla="*/ 276 h 297"/>
                <a:gd name="T20" fmla="*/ 576 w 780"/>
                <a:gd name="T21" fmla="*/ 294 h 297"/>
                <a:gd name="T22" fmla="*/ 630 w 780"/>
                <a:gd name="T23" fmla="*/ 294 h 297"/>
                <a:gd name="T24" fmla="*/ 690 w 780"/>
                <a:gd name="T25" fmla="*/ 294 h 297"/>
                <a:gd name="T26" fmla="*/ 732 w 780"/>
                <a:gd name="T27" fmla="*/ 294 h 297"/>
                <a:gd name="T28" fmla="*/ 780 w 780"/>
                <a:gd name="T29" fmla="*/ 294 h 2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0"/>
                <a:gd name="T46" fmla="*/ 0 h 297"/>
                <a:gd name="T47" fmla="*/ 780 w 780"/>
                <a:gd name="T48" fmla="*/ 297 h 2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0" h="297">
                  <a:moveTo>
                    <a:pt x="0" y="0"/>
                  </a:moveTo>
                  <a:cubicBezTo>
                    <a:pt x="15" y="28"/>
                    <a:pt x="31" y="57"/>
                    <a:pt x="42" y="78"/>
                  </a:cubicBezTo>
                  <a:cubicBezTo>
                    <a:pt x="53" y="99"/>
                    <a:pt x="55" y="111"/>
                    <a:pt x="66" y="126"/>
                  </a:cubicBezTo>
                  <a:cubicBezTo>
                    <a:pt x="77" y="141"/>
                    <a:pt x="88" y="155"/>
                    <a:pt x="108" y="168"/>
                  </a:cubicBezTo>
                  <a:cubicBezTo>
                    <a:pt x="128" y="181"/>
                    <a:pt x="166" y="195"/>
                    <a:pt x="186" y="204"/>
                  </a:cubicBezTo>
                  <a:cubicBezTo>
                    <a:pt x="206" y="213"/>
                    <a:pt x="215" y="218"/>
                    <a:pt x="228" y="222"/>
                  </a:cubicBezTo>
                  <a:cubicBezTo>
                    <a:pt x="241" y="226"/>
                    <a:pt x="250" y="226"/>
                    <a:pt x="264" y="228"/>
                  </a:cubicBezTo>
                  <a:cubicBezTo>
                    <a:pt x="278" y="230"/>
                    <a:pt x="285" y="228"/>
                    <a:pt x="312" y="234"/>
                  </a:cubicBezTo>
                  <a:cubicBezTo>
                    <a:pt x="339" y="240"/>
                    <a:pt x="395" y="257"/>
                    <a:pt x="426" y="264"/>
                  </a:cubicBezTo>
                  <a:cubicBezTo>
                    <a:pt x="457" y="271"/>
                    <a:pt x="473" y="271"/>
                    <a:pt x="498" y="276"/>
                  </a:cubicBezTo>
                  <a:cubicBezTo>
                    <a:pt x="523" y="281"/>
                    <a:pt x="554" y="291"/>
                    <a:pt x="576" y="294"/>
                  </a:cubicBezTo>
                  <a:cubicBezTo>
                    <a:pt x="598" y="297"/>
                    <a:pt x="611" y="294"/>
                    <a:pt x="630" y="294"/>
                  </a:cubicBezTo>
                  <a:cubicBezTo>
                    <a:pt x="649" y="294"/>
                    <a:pt x="673" y="294"/>
                    <a:pt x="690" y="294"/>
                  </a:cubicBezTo>
                  <a:cubicBezTo>
                    <a:pt x="707" y="294"/>
                    <a:pt x="717" y="294"/>
                    <a:pt x="732" y="294"/>
                  </a:cubicBezTo>
                  <a:cubicBezTo>
                    <a:pt x="747" y="294"/>
                    <a:pt x="771" y="294"/>
                    <a:pt x="780" y="294"/>
                  </a:cubicBezTo>
                </a:path>
              </a:pathLst>
            </a:custGeom>
            <a:noFill/>
            <a:ln w="28575" cap="flat" cmpd="sng">
              <a:solidFill>
                <a:srgbClr val="66CCFF"/>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3" name="Text Box 56"/>
            <p:cNvSpPr txBox="1">
              <a:spLocks noChangeArrowheads="1"/>
            </p:cNvSpPr>
            <p:nvPr/>
          </p:nvSpPr>
          <p:spPr bwMode="auto">
            <a:xfrm>
              <a:off x="7653408" y="2481876"/>
              <a:ext cx="867090" cy="277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Agua</a:t>
              </a:r>
            </a:p>
          </p:txBody>
        </p:sp>
        <p:sp>
          <p:nvSpPr>
            <p:cNvPr id="184" name="Rectangle 183"/>
            <p:cNvSpPr/>
            <p:nvPr/>
          </p:nvSpPr>
          <p:spPr>
            <a:xfrm>
              <a:off x="7487107" y="2757733"/>
              <a:ext cx="1199692" cy="67056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78" name="Group 177"/>
          <p:cNvGrpSpPr/>
          <p:nvPr/>
        </p:nvGrpSpPr>
        <p:grpSpPr>
          <a:xfrm>
            <a:off x="9520013" y="2039397"/>
            <a:ext cx="1599172" cy="1450149"/>
            <a:chOff x="7496384" y="1131826"/>
            <a:chExt cx="1199692" cy="1087895"/>
          </a:xfrm>
        </p:grpSpPr>
        <p:sp>
          <p:nvSpPr>
            <p:cNvPr id="179" name="Freeform 47"/>
            <p:cNvSpPr>
              <a:spLocks/>
            </p:cNvSpPr>
            <p:nvPr/>
          </p:nvSpPr>
          <p:spPr bwMode="auto">
            <a:xfrm>
              <a:off x="7562561" y="1440692"/>
              <a:ext cx="138584" cy="438599"/>
            </a:xfrm>
            <a:custGeom>
              <a:avLst/>
              <a:gdLst>
                <a:gd name="T0" fmla="*/ 0 w 804"/>
                <a:gd name="T1" fmla="*/ 496 h 515"/>
                <a:gd name="T2" fmla="*/ 78 w 804"/>
                <a:gd name="T3" fmla="*/ 346 h 515"/>
                <a:gd name="T4" fmla="*/ 126 w 804"/>
                <a:gd name="T5" fmla="*/ 334 h 515"/>
                <a:gd name="T6" fmla="*/ 174 w 804"/>
                <a:gd name="T7" fmla="*/ 340 h 515"/>
                <a:gd name="T8" fmla="*/ 192 w 804"/>
                <a:gd name="T9" fmla="*/ 418 h 515"/>
                <a:gd name="T10" fmla="*/ 210 w 804"/>
                <a:gd name="T11" fmla="*/ 466 h 515"/>
                <a:gd name="T12" fmla="*/ 294 w 804"/>
                <a:gd name="T13" fmla="*/ 448 h 515"/>
                <a:gd name="T14" fmla="*/ 444 w 804"/>
                <a:gd name="T15" fmla="*/ 64 h 515"/>
                <a:gd name="T16" fmla="*/ 492 w 804"/>
                <a:gd name="T17" fmla="*/ 64 h 515"/>
                <a:gd name="T18" fmla="*/ 528 w 804"/>
                <a:gd name="T19" fmla="*/ 106 h 515"/>
                <a:gd name="T20" fmla="*/ 552 w 804"/>
                <a:gd name="T21" fmla="*/ 190 h 515"/>
                <a:gd name="T22" fmla="*/ 594 w 804"/>
                <a:gd name="T23" fmla="*/ 262 h 515"/>
                <a:gd name="T24" fmla="*/ 660 w 804"/>
                <a:gd name="T25" fmla="*/ 238 h 515"/>
                <a:gd name="T26" fmla="*/ 696 w 804"/>
                <a:gd name="T27" fmla="*/ 220 h 515"/>
                <a:gd name="T28" fmla="*/ 774 w 804"/>
                <a:gd name="T29" fmla="*/ 238 h 515"/>
                <a:gd name="T30" fmla="*/ 804 w 804"/>
                <a:gd name="T31" fmla="*/ 280 h 5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4"/>
                <a:gd name="T49" fmla="*/ 0 h 515"/>
                <a:gd name="T50" fmla="*/ 804 w 804"/>
                <a:gd name="T51" fmla="*/ 515 h 5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4" h="515">
                  <a:moveTo>
                    <a:pt x="0" y="496"/>
                  </a:moveTo>
                  <a:cubicBezTo>
                    <a:pt x="28" y="434"/>
                    <a:pt x="57" y="373"/>
                    <a:pt x="78" y="346"/>
                  </a:cubicBezTo>
                  <a:cubicBezTo>
                    <a:pt x="99" y="319"/>
                    <a:pt x="110" y="335"/>
                    <a:pt x="126" y="334"/>
                  </a:cubicBezTo>
                  <a:cubicBezTo>
                    <a:pt x="142" y="333"/>
                    <a:pt x="163" y="326"/>
                    <a:pt x="174" y="340"/>
                  </a:cubicBezTo>
                  <a:cubicBezTo>
                    <a:pt x="185" y="354"/>
                    <a:pt x="186" y="397"/>
                    <a:pt x="192" y="418"/>
                  </a:cubicBezTo>
                  <a:cubicBezTo>
                    <a:pt x="198" y="439"/>
                    <a:pt x="193" y="461"/>
                    <a:pt x="210" y="466"/>
                  </a:cubicBezTo>
                  <a:cubicBezTo>
                    <a:pt x="227" y="471"/>
                    <a:pt x="255" y="515"/>
                    <a:pt x="294" y="448"/>
                  </a:cubicBezTo>
                  <a:cubicBezTo>
                    <a:pt x="333" y="381"/>
                    <a:pt x="411" y="128"/>
                    <a:pt x="444" y="64"/>
                  </a:cubicBezTo>
                  <a:cubicBezTo>
                    <a:pt x="477" y="0"/>
                    <a:pt x="478" y="57"/>
                    <a:pt x="492" y="64"/>
                  </a:cubicBezTo>
                  <a:cubicBezTo>
                    <a:pt x="506" y="71"/>
                    <a:pt x="518" y="85"/>
                    <a:pt x="528" y="106"/>
                  </a:cubicBezTo>
                  <a:cubicBezTo>
                    <a:pt x="538" y="127"/>
                    <a:pt x="541" y="164"/>
                    <a:pt x="552" y="190"/>
                  </a:cubicBezTo>
                  <a:cubicBezTo>
                    <a:pt x="563" y="216"/>
                    <a:pt x="576" y="254"/>
                    <a:pt x="594" y="262"/>
                  </a:cubicBezTo>
                  <a:cubicBezTo>
                    <a:pt x="612" y="270"/>
                    <a:pt x="643" y="245"/>
                    <a:pt x="660" y="238"/>
                  </a:cubicBezTo>
                  <a:cubicBezTo>
                    <a:pt x="677" y="231"/>
                    <a:pt x="677" y="220"/>
                    <a:pt x="696" y="220"/>
                  </a:cubicBezTo>
                  <a:cubicBezTo>
                    <a:pt x="715" y="220"/>
                    <a:pt x="756" y="228"/>
                    <a:pt x="774" y="238"/>
                  </a:cubicBezTo>
                  <a:cubicBezTo>
                    <a:pt x="792" y="248"/>
                    <a:pt x="799" y="273"/>
                    <a:pt x="804" y="280"/>
                  </a:cubicBezTo>
                </a:path>
              </a:pathLst>
            </a:custGeom>
            <a:noFill/>
            <a:ln w="28575" cap="flat" cmpd="sng">
              <a:solidFill>
                <a:srgbClr val="008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0" name="Text Box 48"/>
            <p:cNvSpPr txBox="1">
              <a:spLocks noChangeArrowheads="1"/>
            </p:cNvSpPr>
            <p:nvPr/>
          </p:nvSpPr>
          <p:spPr bwMode="auto">
            <a:xfrm>
              <a:off x="7662684" y="1131826"/>
              <a:ext cx="867090" cy="2770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s-419" sz="1800" dirty="0">
                  <a:latin typeface="Century Gothic" panose="020B0502020202020204" pitchFamily="34" charset="0"/>
                </a:rPr>
                <a:t>Conífero</a:t>
              </a:r>
            </a:p>
          </p:txBody>
        </p:sp>
        <p:sp>
          <p:nvSpPr>
            <p:cNvPr id="181" name="Rectangle 180"/>
            <p:cNvSpPr/>
            <p:nvPr/>
          </p:nvSpPr>
          <p:spPr>
            <a:xfrm>
              <a:off x="7496384" y="1401250"/>
              <a:ext cx="1199692" cy="81847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
        <p:nvSpPr>
          <p:cNvPr id="193" name="Right Arrow 192"/>
          <p:cNvSpPr/>
          <p:nvPr/>
        </p:nvSpPr>
        <p:spPr>
          <a:xfrm rot="5400000">
            <a:off x="6556274" y="3435218"/>
            <a:ext cx="735522" cy="403065"/>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99" name="Freeform 198"/>
          <p:cNvSpPr/>
          <p:nvPr/>
        </p:nvSpPr>
        <p:spPr>
          <a:xfrm flipH="1">
            <a:off x="7871905" y="3137364"/>
            <a:ext cx="1503232" cy="1948425"/>
          </a:xfrm>
          <a:custGeom>
            <a:avLst/>
            <a:gdLst>
              <a:gd name="connsiteX0" fmla="*/ 250426 w 1503232"/>
              <a:gd name="connsiteY0" fmla="*/ 0 h 1948425"/>
              <a:gd name="connsiteX1" fmla="*/ 0 w 1503232"/>
              <a:gd name="connsiteY1" fmla="*/ 250426 h 1948425"/>
              <a:gd name="connsiteX2" fmla="*/ 250426 w 1503232"/>
              <a:gd name="connsiteY2" fmla="*/ 500852 h 1948425"/>
              <a:gd name="connsiteX3" fmla="*/ 250426 w 1503232"/>
              <a:gd name="connsiteY3" fmla="*/ 375639 h 1948425"/>
              <a:gd name="connsiteX4" fmla="*/ 751279 w 1503232"/>
              <a:gd name="connsiteY4" fmla="*/ 375639 h 1948425"/>
              <a:gd name="connsiteX5" fmla="*/ 751279 w 1503232"/>
              <a:gd name="connsiteY5" fmla="*/ 505946 h 1948425"/>
              <a:gd name="connsiteX6" fmla="*/ 750220 w 1503232"/>
              <a:gd name="connsiteY6" fmla="*/ 505946 h 1948425"/>
              <a:gd name="connsiteX7" fmla="*/ 750220 w 1503232"/>
              <a:gd name="connsiteY7" fmla="*/ 1948425 h 1948425"/>
              <a:gd name="connsiteX8" fmla="*/ 1503232 w 1503232"/>
              <a:gd name="connsiteY8" fmla="*/ 1948425 h 1948425"/>
              <a:gd name="connsiteX9" fmla="*/ 1503232 w 1503232"/>
              <a:gd name="connsiteY9" fmla="*/ 1703726 h 1948425"/>
              <a:gd name="connsiteX10" fmla="*/ 993910 w 1503232"/>
              <a:gd name="connsiteY10" fmla="*/ 1703726 h 1948425"/>
              <a:gd name="connsiteX11" fmla="*/ 993910 w 1503232"/>
              <a:gd name="connsiteY11" fmla="*/ 1026367 h 1948425"/>
              <a:gd name="connsiteX12" fmla="*/ 1001705 w 1503232"/>
              <a:gd name="connsiteY12" fmla="*/ 1026367 h 1948425"/>
              <a:gd name="connsiteX13" fmla="*/ 1001705 w 1503232"/>
              <a:gd name="connsiteY13" fmla="*/ 125213 h 1948425"/>
              <a:gd name="connsiteX14" fmla="*/ 250426 w 1503232"/>
              <a:gd name="connsiteY14" fmla="*/ 125213 h 194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3232" h="1948425">
                <a:moveTo>
                  <a:pt x="250426" y="0"/>
                </a:moveTo>
                <a:lnTo>
                  <a:pt x="0" y="250426"/>
                </a:lnTo>
                <a:lnTo>
                  <a:pt x="250426" y="500852"/>
                </a:lnTo>
                <a:lnTo>
                  <a:pt x="250426" y="375639"/>
                </a:lnTo>
                <a:lnTo>
                  <a:pt x="751279" y="375639"/>
                </a:lnTo>
                <a:lnTo>
                  <a:pt x="751279" y="505946"/>
                </a:lnTo>
                <a:lnTo>
                  <a:pt x="750220" y="505946"/>
                </a:lnTo>
                <a:lnTo>
                  <a:pt x="750220" y="1948425"/>
                </a:lnTo>
                <a:lnTo>
                  <a:pt x="1503232" y="1948425"/>
                </a:lnTo>
                <a:lnTo>
                  <a:pt x="1503232" y="1703726"/>
                </a:lnTo>
                <a:lnTo>
                  <a:pt x="993910" y="1703726"/>
                </a:lnTo>
                <a:lnTo>
                  <a:pt x="993910" y="1026367"/>
                </a:lnTo>
                <a:lnTo>
                  <a:pt x="1001705" y="1026367"/>
                </a:lnTo>
                <a:lnTo>
                  <a:pt x="1001705" y="125213"/>
                </a:lnTo>
                <a:lnTo>
                  <a:pt x="250426" y="125213"/>
                </a:lnTo>
                <a:close/>
              </a:path>
            </a:pathLst>
          </a:cu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201" name="Straight Arrow Connector 200"/>
          <p:cNvCxnSpPr/>
          <p:nvPr/>
        </p:nvCxnSpPr>
        <p:spPr>
          <a:xfrm flipV="1">
            <a:off x="4287503" y="2905484"/>
            <a:ext cx="1368436" cy="1419796"/>
          </a:xfrm>
          <a:prstGeom prst="straightConnector1">
            <a:avLst/>
          </a:prstGeom>
          <a:ln w="127000">
            <a:solidFill>
              <a:srgbClr val="FF0000"/>
            </a:solidFill>
            <a:tailEnd type="triangle" w="sm"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9C2C0FB1-CD8C-BB1D-A801-7272E0B0BECC}"/>
              </a:ext>
            </a:extLst>
          </p:cNvPr>
          <p:cNvSpPr>
            <a:spLocks noGrp="1"/>
          </p:cNvSpPr>
          <p:nvPr>
            <p:ph type="title"/>
          </p:nvPr>
        </p:nvSpPr>
        <p:spPr>
          <a:xfrm>
            <a:off x="482193" y="274642"/>
            <a:ext cx="11227615" cy="576299"/>
          </a:xfrm>
        </p:spPr>
        <p:txBody>
          <a:bodyPr/>
          <a:lstStyle/>
          <a:p>
            <a:r>
              <a:rPr lang="es-419" b="1" dirty="0">
                <a:latin typeface="Century Gothic" panose="020B0502020202020204" pitchFamily="34" charset="0"/>
              </a:rPr>
              <a:t>Clasificación de Imágenes (Método Supervisado)</a:t>
            </a:r>
            <a:endParaRPr lang="en-US" b="1" dirty="0">
              <a:latin typeface="Century Gothic" panose="020B0502020202020204" pitchFamily="34" charset="0"/>
            </a:endParaRPr>
          </a:p>
        </p:txBody>
      </p:sp>
    </p:spTree>
    <p:extLst>
      <p:ext uri="{BB962C8B-B14F-4D97-AF65-F5344CB8AC3E}">
        <p14:creationId xmlns:p14="http://schemas.microsoft.com/office/powerpoint/2010/main" val="1146473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b="1" dirty="0">
                <a:latin typeface="Century Gothic" panose="020B0502020202020204" pitchFamily="34" charset="0"/>
              </a:rPr>
              <a:t>Sitios de Entrenamiento </a:t>
            </a:r>
            <a:r>
              <a:rPr lang="en-US" b="1" dirty="0">
                <a:latin typeface="Century Gothic" panose="020B0502020202020204" pitchFamily="34" charset="0"/>
              </a:rPr>
              <a:t>(o </a:t>
            </a:r>
            <a:r>
              <a:rPr lang="es-419" b="1" dirty="0">
                <a:latin typeface="Century Gothic" panose="020B0502020202020204" pitchFamily="34" charset="0"/>
              </a:rPr>
              <a:t>Regiones de Interés </a:t>
            </a:r>
            <a:r>
              <a:rPr lang="en-US" b="1" dirty="0">
                <a:latin typeface="Century Gothic" panose="020B0502020202020204" pitchFamily="34" charset="0"/>
              </a:rPr>
              <a:t>[ROI</a:t>
            </a:r>
            <a:r>
              <a:rPr lang="es-419" sz="1200" b="1" dirty="0">
                <a:latin typeface="Century Gothic" panose="020B0502020202020204" pitchFamily="34" charset="0"/>
              </a:rPr>
              <a:t> por sus siglas en inglés</a:t>
            </a:r>
            <a:r>
              <a:rPr lang="en-US" b="1" dirty="0">
                <a:latin typeface="Century Gothic" panose="020B0502020202020204" pitchFamily="34" charset="0"/>
              </a:rPr>
              <a:t>])</a:t>
            </a:r>
          </a:p>
        </p:txBody>
      </p:sp>
      <p:sp>
        <p:nvSpPr>
          <p:cNvPr id="3" name="Content Placeholder 2"/>
          <p:cNvSpPr>
            <a:spLocks noGrp="1"/>
          </p:cNvSpPr>
          <p:nvPr>
            <p:ph idx="1"/>
          </p:nvPr>
        </p:nvSpPr>
        <p:spPr/>
        <p:txBody>
          <a:bodyPr>
            <a:normAutofit/>
          </a:bodyPr>
          <a:lstStyle/>
          <a:p>
            <a:r>
              <a:rPr lang="es-419" sz="2200" b="1" dirty="0">
                <a:latin typeface="Century Gothic" panose="020B0502020202020204" pitchFamily="34" charset="0"/>
              </a:rPr>
              <a:t>Regla general: </a:t>
            </a:r>
            <a:r>
              <a:rPr lang="es-419" sz="2200" dirty="0">
                <a:latin typeface="Century Gothic" panose="020B0502020202020204" pitchFamily="34" charset="0"/>
              </a:rPr>
              <a:t>Si usa n bandas de datos, debe recolectar &gt;10n píxeles de datos de entrenamiento para cada clase.</a:t>
            </a:r>
          </a:p>
          <a:p>
            <a:r>
              <a:rPr lang="es-419" sz="2200" b="1" dirty="0">
                <a:latin typeface="Century Gothic" panose="020B0502020202020204" pitchFamily="34" charset="0"/>
              </a:rPr>
              <a:t>Tamaño: </a:t>
            </a:r>
            <a:r>
              <a:rPr lang="es-419" sz="2200" dirty="0">
                <a:latin typeface="Century Gothic" panose="020B0502020202020204" pitchFamily="34" charset="0"/>
              </a:rPr>
              <a:t>Deben ser lo suficientemente grandes para brindar estimaciones precisas de las propiedades de cada clase.</a:t>
            </a:r>
          </a:p>
          <a:p>
            <a:r>
              <a:rPr lang="es-419" sz="2200" b="1" dirty="0">
                <a:latin typeface="Century Gothic" panose="020B0502020202020204" pitchFamily="34" charset="0"/>
              </a:rPr>
              <a:t>Ubicación:</a:t>
            </a:r>
            <a:r>
              <a:rPr lang="es-419" sz="2200" dirty="0">
                <a:latin typeface="Century Gothic" panose="020B0502020202020204" pitchFamily="34" charset="0"/>
              </a:rPr>
              <a:t> Cada clase debería ser representada por varias áreas de entrenamiento distribuidas a lo largo y ancho de la imagen.</a:t>
            </a:r>
          </a:p>
          <a:p>
            <a:r>
              <a:rPr lang="es-419" sz="2200" b="1" dirty="0">
                <a:latin typeface="Century Gothic" panose="020B0502020202020204" pitchFamily="34" charset="0"/>
              </a:rPr>
              <a:t>Número:</a:t>
            </a:r>
            <a:r>
              <a:rPr lang="es-419" sz="2200" dirty="0">
                <a:latin typeface="Century Gothic" panose="020B0502020202020204" pitchFamily="34" charset="0"/>
              </a:rPr>
              <a:t> 5 a 10 por clase como mínimo. Querrá asegurar que las propiedades espectrales de cada clase estén representadas.</a:t>
            </a:r>
          </a:p>
          <a:p>
            <a:r>
              <a:rPr lang="es-419" sz="2200" b="1" dirty="0">
                <a:latin typeface="Century Gothic" panose="020B0502020202020204" pitchFamily="34" charset="0"/>
              </a:rPr>
              <a:t>Uniformidad:</a:t>
            </a:r>
            <a:r>
              <a:rPr lang="es-419" sz="2200" dirty="0">
                <a:latin typeface="Century Gothic" panose="020B0502020202020204" pitchFamily="34" charset="0"/>
              </a:rPr>
              <a:t> Cada área de entrenamiento debe exhibir una distribución de frecuencias unimodal para cada banda espectral.</a:t>
            </a:r>
          </a:p>
        </p:txBody>
      </p:sp>
      <p:sp>
        <p:nvSpPr>
          <p:cNvPr id="4" name="Text Placeholder 3"/>
          <p:cNvSpPr>
            <a:spLocks noGrp="1"/>
          </p:cNvSpPr>
          <p:nvPr>
            <p:ph type="body" sz="quarter" idx="10"/>
          </p:nvPr>
        </p:nvSpPr>
        <p:spPr/>
        <p:txBody>
          <a:bodyPr/>
          <a:lstStyle/>
          <a:p>
            <a:r>
              <a:rPr lang="es-419" dirty="0">
                <a:latin typeface="Century Gothic" panose="020B0502020202020204" pitchFamily="34" charset="0"/>
              </a:rPr>
              <a:t>Características Clave</a:t>
            </a:r>
          </a:p>
        </p:txBody>
      </p:sp>
    </p:spTree>
    <p:extLst>
      <p:ext uri="{BB962C8B-B14F-4D97-AF65-F5344CB8AC3E}">
        <p14:creationId xmlns:p14="http://schemas.microsoft.com/office/powerpoint/2010/main" val="1715044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b="1" dirty="0">
                <a:latin typeface="Century Gothic" panose="020B0502020202020204" pitchFamily="34" charset="0"/>
              </a:rPr>
              <a:t>Selección de Sitios de Entrenamiento</a:t>
            </a:r>
          </a:p>
        </p:txBody>
      </p:sp>
      <p:sp>
        <p:nvSpPr>
          <p:cNvPr id="3" name="Content Placeholder 2"/>
          <p:cNvSpPr>
            <a:spLocks noGrp="1"/>
          </p:cNvSpPr>
          <p:nvPr>
            <p:ph idx="1"/>
          </p:nvPr>
        </p:nvSpPr>
        <p:spPr>
          <a:xfrm>
            <a:off x="482193" y="1328562"/>
            <a:ext cx="11484520" cy="4251960"/>
          </a:xfrm>
        </p:spPr>
        <p:txBody>
          <a:bodyPr>
            <a:normAutofit/>
          </a:bodyPr>
          <a:lstStyle/>
          <a:p>
            <a:pPr>
              <a:lnSpc>
                <a:spcPts val="2200"/>
              </a:lnSpc>
            </a:pPr>
            <a:r>
              <a:rPr lang="es-419" sz="2200" spc="-150" dirty="0">
                <a:latin typeface="Century Gothic" panose="020B0502020202020204" pitchFamily="34" charset="0"/>
              </a:rPr>
              <a:t>La confusión de clases de cobertura terrestre es común en la clasificación de esta porque:</a:t>
            </a:r>
          </a:p>
          <a:p>
            <a:pPr lvl="1">
              <a:lnSpc>
                <a:spcPts val="2200"/>
              </a:lnSpc>
            </a:pPr>
            <a:r>
              <a:rPr lang="es-419" sz="2200" dirty="0">
                <a:latin typeface="Century Gothic" panose="020B0502020202020204" pitchFamily="34" charset="0"/>
              </a:rPr>
              <a:t>Los tipos de cobertura terrestre son espectralmente similares (p.ej., diferentes tipos de vegetación o cultivos)</a:t>
            </a:r>
          </a:p>
          <a:p>
            <a:pPr lvl="1">
              <a:lnSpc>
                <a:spcPts val="2200"/>
              </a:lnSpc>
            </a:pPr>
            <a:r>
              <a:rPr lang="es-419" sz="2200" dirty="0">
                <a:latin typeface="Century Gothic" panose="020B0502020202020204" pitchFamily="34" charset="0"/>
              </a:rPr>
              <a:t>Hay sombras o nubes</a:t>
            </a:r>
          </a:p>
          <a:p>
            <a:pPr lvl="1">
              <a:lnSpc>
                <a:spcPts val="2200"/>
              </a:lnSpc>
            </a:pPr>
            <a:r>
              <a:rPr lang="es-419" sz="2200" dirty="0">
                <a:latin typeface="Century Gothic" panose="020B0502020202020204" pitchFamily="34" charset="0"/>
              </a:rPr>
              <a:t>Los sitios de entrenamiento están delineados demasiado ampliamente O no están capturando suficiente variabilidad.</a:t>
            </a:r>
          </a:p>
        </p:txBody>
      </p:sp>
      <p:sp>
        <p:nvSpPr>
          <p:cNvPr id="4" name="Text Placeholder 3"/>
          <p:cNvSpPr>
            <a:spLocks noGrp="1"/>
          </p:cNvSpPr>
          <p:nvPr>
            <p:ph type="body" sz="quarter" idx="10"/>
          </p:nvPr>
        </p:nvSpPr>
        <p:spPr/>
        <p:txBody>
          <a:bodyPr/>
          <a:lstStyle/>
          <a:p>
            <a:r>
              <a:rPr lang="es-419" dirty="0">
                <a:latin typeface="Century Gothic" panose="020B0502020202020204" pitchFamily="34" charset="0"/>
              </a:rPr>
              <a:t>Minimización de la confusión</a:t>
            </a:r>
          </a:p>
        </p:txBody>
      </p:sp>
      <p:pic>
        <p:nvPicPr>
          <p:cNvPr id="6" name="Picture 3" descr="tipjul_super_testfields.gi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948932" y="3189930"/>
            <a:ext cx="2759415" cy="2909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tipjul1.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28973" y="3189930"/>
            <a:ext cx="2736843" cy="2909366"/>
          </a:xfrm>
          <a:prstGeom prst="rect">
            <a:avLst/>
          </a:prstGeom>
        </p:spPr>
      </p:pic>
      <p:sp>
        <p:nvSpPr>
          <p:cNvPr id="9" name="Rectangle 8"/>
          <p:cNvSpPr/>
          <p:nvPr/>
        </p:nvSpPr>
        <p:spPr>
          <a:xfrm>
            <a:off x="3786746" y="5327033"/>
            <a:ext cx="513564" cy="485059"/>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10" name="TextBox 9"/>
          <p:cNvSpPr txBox="1"/>
          <p:nvPr/>
        </p:nvSpPr>
        <p:spPr>
          <a:xfrm>
            <a:off x="483656" y="3521151"/>
            <a:ext cx="2355633" cy="2862322"/>
          </a:xfrm>
          <a:prstGeom prst="rect">
            <a:avLst/>
          </a:prstGeom>
          <a:noFill/>
        </p:spPr>
        <p:txBody>
          <a:bodyPr wrap="square" rtlCol="0">
            <a:spAutoFit/>
          </a:bodyPr>
          <a:lstStyle/>
          <a:p>
            <a:r>
              <a:rPr lang="es-419" sz="2000" dirty="0">
                <a:latin typeface="Century Gothic" panose="020B0502020202020204" pitchFamily="34" charset="0"/>
              </a:rPr>
              <a:t>Este sitio de entrenamiento incluye demasiados tipos de cobertura terrestre y por lo tanto demasiada variabilidad espectral.</a:t>
            </a:r>
          </a:p>
        </p:txBody>
      </p:sp>
      <p:sp>
        <p:nvSpPr>
          <p:cNvPr id="11" name="TextBox 10"/>
          <p:cNvSpPr txBox="1"/>
          <p:nvPr/>
        </p:nvSpPr>
        <p:spPr>
          <a:xfrm>
            <a:off x="6656111" y="3521151"/>
            <a:ext cx="2194847" cy="2554545"/>
          </a:xfrm>
          <a:prstGeom prst="rect">
            <a:avLst/>
          </a:prstGeom>
          <a:noFill/>
        </p:spPr>
        <p:txBody>
          <a:bodyPr wrap="square" rtlCol="0">
            <a:spAutoFit/>
          </a:bodyPr>
          <a:lstStyle/>
          <a:p>
            <a:r>
              <a:rPr lang="es-419" sz="2000" dirty="0">
                <a:latin typeface="Century Gothic" panose="020B0502020202020204" pitchFamily="34" charset="0"/>
              </a:rPr>
              <a:t>Estos sitios de entrenamiento representan mejor la variabilidad espectral en los campos agrícolas.</a:t>
            </a:r>
          </a:p>
        </p:txBody>
      </p:sp>
    </p:spTree>
    <p:extLst>
      <p:ext uri="{BB962C8B-B14F-4D97-AF65-F5344CB8AC3E}">
        <p14:creationId xmlns:p14="http://schemas.microsoft.com/office/powerpoint/2010/main" val="122577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s-419" dirty="0"/>
              <a:t>Introducción a las Funcionalidades de Google </a:t>
            </a:r>
            <a:r>
              <a:rPr lang="en-US" dirty="0"/>
              <a:t>Earth Engine </a:t>
            </a:r>
            <a:r>
              <a:rPr lang="es-419" dirty="0"/>
              <a:t>y Tipos de Datos Disponibles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Recordatorio sobre Google </a:t>
            </a:r>
            <a:r>
              <a:rPr lang="en-US" dirty="0"/>
              <a:t>Earth Engine</a:t>
            </a:r>
          </a:p>
        </p:txBody>
      </p:sp>
      <p:sp>
        <p:nvSpPr>
          <p:cNvPr id="173" name="Google Shape;173;p19"/>
          <p:cNvSpPr txBox="1">
            <a:spLocks noGrp="1"/>
          </p:cNvSpPr>
          <p:nvPr>
            <p:ph type="body" idx="1"/>
          </p:nvPr>
        </p:nvSpPr>
        <p:spPr>
          <a:xfrm>
            <a:off x="242315" y="1130284"/>
            <a:ext cx="4986910"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s-419" dirty="0"/>
              <a:t>Asegúrese de inscribirse para una cuenta de Google </a:t>
            </a:r>
            <a:r>
              <a:rPr lang="en-US" dirty="0"/>
              <a:t>Earth Engine lo </a:t>
            </a:r>
            <a:r>
              <a:rPr lang="es-419" dirty="0"/>
              <a:t>más pronto posible, si aún no lo ha hecho, usando el siguiente enlace:</a:t>
            </a:r>
          </a:p>
          <a:p>
            <a:pPr marL="914400" lvl="1" indent="-368300" algn="l" rtl="0">
              <a:lnSpc>
                <a:spcPct val="100000"/>
              </a:lnSpc>
              <a:spcBef>
                <a:spcPts val="800"/>
              </a:spcBef>
              <a:spcAft>
                <a:spcPts val="0"/>
              </a:spcAft>
              <a:buSzPts val="2200"/>
              <a:buChar char="–"/>
            </a:pPr>
            <a:r>
              <a:rPr lang="es-419" u="sng" dirty="0">
                <a:solidFill>
                  <a:schemeClr val="hlink"/>
                </a:solidFill>
                <a:hlinkClick r:id="rId3"/>
              </a:rPr>
              <a:t>https://signup.earthengine.google.com/#!/</a:t>
            </a:r>
            <a:endParaRPr lang="es-419" dirty="0"/>
          </a:p>
          <a:p>
            <a:pPr marL="914400" lvl="1" indent="-368300" algn="l" rtl="0">
              <a:lnSpc>
                <a:spcPct val="100000"/>
              </a:lnSpc>
              <a:spcBef>
                <a:spcPts val="800"/>
              </a:spcBef>
              <a:spcAft>
                <a:spcPts val="0"/>
              </a:spcAft>
              <a:buSzPts val="2200"/>
              <a:buChar char="–"/>
            </a:pPr>
            <a:r>
              <a:rPr lang="es-419" dirty="0"/>
              <a:t>No es necesario tener un correo de Gmail. Se le recomienda utilizar su correo de su trabajo/institución.</a:t>
            </a:r>
          </a:p>
        </p:txBody>
      </p:sp>
      <p:pic>
        <p:nvPicPr>
          <p:cNvPr id="174" name="Google Shape;174;p19"/>
          <p:cNvPicPr preferRelativeResize="0"/>
          <p:nvPr/>
        </p:nvPicPr>
        <p:blipFill rotWithShape="1">
          <a:blip r:embed="rId4">
            <a:alphaModFix/>
          </a:blip>
          <a:srcRect/>
          <a:stretch/>
        </p:blipFill>
        <p:spPr>
          <a:xfrm>
            <a:off x="5364467" y="1358892"/>
            <a:ext cx="6367708" cy="468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novo_progressov_finalcomp_1080p30.mp4">
            <a:hlinkClick r:id="" action="ppaction://media"/>
            <a:extLst>
              <a:ext uri="{FF2B5EF4-FFF2-40B4-BE49-F238E27FC236}">
                <a16:creationId xmlns:a16="http://schemas.microsoft.com/office/drawing/2014/main" id="{2977A91C-1417-011B-C43A-503AD55F30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3326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Computación en la Nube de Rásteres para el Análisis de Teledetección</a:t>
            </a:r>
          </a:p>
        </p:txBody>
      </p:sp>
      <p:sp>
        <p:nvSpPr>
          <p:cNvPr id="194" name="Google Shape;194;p22"/>
          <p:cNvSpPr txBox="1">
            <a:spLocks noGrp="1"/>
          </p:cNvSpPr>
          <p:nvPr>
            <p:ph type="body" idx="1"/>
          </p:nvPr>
        </p:nvSpPr>
        <p:spPr>
          <a:xfrm>
            <a:off x="242316" y="1130284"/>
            <a:ext cx="4529710" cy="5143516"/>
          </a:xfrm>
          <a:prstGeom prst="rect">
            <a:avLst/>
          </a:prstGeom>
          <a:noFill/>
          <a:ln>
            <a:noFill/>
          </a:ln>
        </p:spPr>
        <p:txBody>
          <a:bodyPr spcFirstLastPara="1" wrap="square" lIns="0" tIns="60925" rIns="121875" bIns="60925" anchor="t" anchorCtr="0">
            <a:normAutofit lnSpcReduction="10000"/>
          </a:bodyPr>
          <a:lstStyle/>
          <a:p>
            <a:pPr marL="457200" lvl="0" indent="-368300" algn="l" rtl="0">
              <a:lnSpc>
                <a:spcPct val="100000"/>
              </a:lnSpc>
              <a:spcBef>
                <a:spcPts val="800"/>
              </a:spcBef>
              <a:spcAft>
                <a:spcPts val="0"/>
              </a:spcAft>
              <a:buClr>
                <a:schemeClr val="dk1"/>
              </a:buClr>
              <a:buSzPts val="2200"/>
              <a:buChar char="•"/>
            </a:pPr>
            <a:r>
              <a:rPr lang="es-419" dirty="0"/>
              <a:t>La computación en la nube de rásteres remueve barreras y limitaciones relacionadas con…</a:t>
            </a:r>
          </a:p>
          <a:p>
            <a:pPr marL="914400" lvl="1" indent="-368300" algn="l" rtl="0">
              <a:lnSpc>
                <a:spcPct val="100000"/>
              </a:lnSpc>
              <a:spcBef>
                <a:spcPts val="400"/>
              </a:spcBef>
              <a:spcAft>
                <a:spcPts val="0"/>
              </a:spcAft>
              <a:buSzPts val="2200"/>
              <a:buChar char="–"/>
            </a:pPr>
            <a:r>
              <a:rPr lang="es-419" dirty="0"/>
              <a:t>El alojamiento o almacenamiento de datos</a:t>
            </a:r>
          </a:p>
          <a:p>
            <a:pPr marL="914400" lvl="1" indent="-368300" algn="l" rtl="0">
              <a:lnSpc>
                <a:spcPct val="100000"/>
              </a:lnSpc>
              <a:spcBef>
                <a:spcPts val="400"/>
              </a:spcBef>
              <a:spcAft>
                <a:spcPts val="0"/>
              </a:spcAft>
              <a:buSzPts val="2200"/>
              <a:buChar char="–"/>
            </a:pPr>
            <a:r>
              <a:rPr lang="es-419" dirty="0"/>
              <a:t>El acceso a y disponibilidad de imágenes</a:t>
            </a:r>
          </a:p>
          <a:p>
            <a:pPr marL="914400" lvl="1" indent="-368300" algn="l" rtl="0">
              <a:lnSpc>
                <a:spcPct val="100000"/>
              </a:lnSpc>
              <a:spcBef>
                <a:spcPts val="400"/>
              </a:spcBef>
              <a:spcAft>
                <a:spcPts val="0"/>
              </a:spcAft>
              <a:buSzPts val="2200"/>
              <a:buChar char="–"/>
            </a:pPr>
            <a:r>
              <a:rPr lang="es-419" dirty="0"/>
              <a:t>Capacidades de computación personal</a:t>
            </a:r>
          </a:p>
          <a:p>
            <a:pPr marL="457200" lvl="0" indent="-368300" algn="l" rtl="0">
              <a:lnSpc>
                <a:spcPct val="100000"/>
              </a:lnSpc>
              <a:spcBef>
                <a:spcPts val="800"/>
              </a:spcBef>
              <a:spcAft>
                <a:spcPts val="0"/>
              </a:spcAft>
              <a:buClr>
                <a:srgbClr val="000000"/>
              </a:buClr>
              <a:buSzPts val="2200"/>
              <a:buChar char="•"/>
            </a:pPr>
            <a:r>
              <a:rPr lang="es-419" dirty="0">
                <a:solidFill>
                  <a:srgbClr val="000000"/>
                </a:solidFill>
              </a:rPr>
              <a:t>GEE también es gratis para científicos, investigadores y desarrolladores.</a:t>
            </a:r>
            <a:endParaRPr lang="es-419" dirty="0"/>
          </a:p>
        </p:txBody>
      </p:sp>
      <p:sp>
        <p:nvSpPr>
          <p:cNvPr id="195" name="Google Shape;195;p22"/>
          <p:cNvSpPr txBox="1"/>
          <p:nvPr/>
        </p:nvSpPr>
        <p:spPr>
          <a:xfrm>
            <a:off x="5293012" y="4941795"/>
            <a:ext cx="568988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200" b="0" i="0" u="none" strike="noStrike" cap="none" dirty="0">
                <a:solidFill>
                  <a:srgbClr val="000000"/>
                </a:solidFill>
                <a:latin typeface="Century Gothic"/>
                <a:ea typeface="Century Gothic"/>
                <a:cs typeface="Century Gothic"/>
                <a:sym typeface="Century Gothic"/>
              </a:rPr>
              <a:t>Interfaz del editor de código de </a:t>
            </a:r>
            <a:r>
              <a:rPr lang="en-US" sz="1200" b="0" i="0" u="none" strike="noStrike" cap="none" dirty="0">
                <a:solidFill>
                  <a:srgbClr val="000000"/>
                </a:solidFill>
                <a:latin typeface="Century Gothic"/>
                <a:ea typeface="Century Gothic"/>
                <a:cs typeface="Century Gothic"/>
                <a:sym typeface="Century Gothic"/>
              </a:rPr>
              <a:t>Google Earth Engine </a:t>
            </a:r>
            <a:r>
              <a:rPr lang="es-419" sz="1200" b="0" i="0" u="none" strike="noStrike" cap="none" dirty="0" err="1">
                <a:solidFill>
                  <a:srgbClr val="000000"/>
                </a:solidFill>
                <a:latin typeface="Century Gothic"/>
                <a:ea typeface="Century Gothic"/>
                <a:cs typeface="Century Gothic"/>
                <a:sym typeface="Century Gothic"/>
              </a:rPr>
              <a:t>usandolal</a:t>
            </a:r>
            <a:r>
              <a:rPr lang="es-419" sz="1200" b="0" i="0" u="none" strike="noStrike" cap="none" dirty="0">
                <a:solidFill>
                  <a:srgbClr val="000000"/>
                </a:solidFill>
                <a:latin typeface="Century Gothic"/>
                <a:ea typeface="Century Gothic"/>
                <a:cs typeface="Century Gothic"/>
                <a:sym typeface="Century Gothic"/>
              </a:rPr>
              <a:t> API de JavaScript, visualizando imágenes de color real de la reflectancia superficial de Landsat 8 para EE.UU..</a:t>
            </a:r>
            <a:endParaRPr lang="es-419" dirty="0"/>
          </a:p>
          <a:p>
            <a:pPr marL="0" marR="0" lvl="0" indent="0" algn="l" rtl="0">
              <a:lnSpc>
                <a:spcPct val="100000"/>
              </a:lnSpc>
              <a:spcBef>
                <a:spcPts val="0"/>
              </a:spcBef>
              <a:spcAft>
                <a:spcPts val="0"/>
              </a:spcAft>
              <a:buNone/>
            </a:pPr>
            <a:r>
              <a:rPr lang="es-419" sz="1200" b="0" i="0" u="none" strike="noStrike" cap="none" dirty="0">
                <a:solidFill>
                  <a:srgbClr val="000000"/>
                </a:solidFill>
                <a:latin typeface="Century Gothic"/>
                <a:ea typeface="Century Gothic"/>
                <a:cs typeface="Century Gothic"/>
                <a:sym typeface="Century Gothic"/>
              </a:rPr>
              <a:t>Fuente: </a:t>
            </a:r>
            <a:r>
              <a:rPr lang="es-419"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Google </a:t>
            </a:r>
            <a:r>
              <a:rPr lang="es-419" sz="1200" b="0" i="0" u="sng" strike="noStrike" cap="none" dirty="0" err="1">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Earth</a:t>
            </a:r>
            <a:r>
              <a:rPr lang="es-419"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 </a:t>
            </a:r>
            <a:r>
              <a:rPr lang="es-419" sz="1200" b="0" i="0" u="sng" strike="noStrike" cap="none" dirty="0" err="1">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Engine</a:t>
            </a:r>
            <a:r>
              <a:rPr lang="es-419"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 </a:t>
            </a:r>
            <a:r>
              <a:rPr lang="es-419" sz="1200" b="0" i="0" u="sng" strike="noStrike" cap="none" dirty="0" err="1">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Developers</a:t>
            </a:r>
            <a:endParaRPr lang="es-419" sz="1200" b="0" i="0" u="none" strike="noStrike" cap="none" dirty="0">
              <a:solidFill>
                <a:srgbClr val="000000"/>
              </a:solidFill>
              <a:latin typeface="Century Gothic"/>
              <a:ea typeface="Century Gothic"/>
              <a:cs typeface="Century Gothic"/>
              <a:sym typeface="Century Gothic"/>
            </a:endParaRPr>
          </a:p>
        </p:txBody>
      </p:sp>
      <p:pic>
        <p:nvPicPr>
          <p:cNvPr id="196" name="Google Shape;196;p22"/>
          <p:cNvPicPr preferRelativeResize="0"/>
          <p:nvPr/>
        </p:nvPicPr>
        <p:blipFill rotWithShape="1">
          <a:blip r:embed="rId4">
            <a:alphaModFix/>
          </a:blip>
          <a:srcRect/>
          <a:stretch/>
        </p:blipFill>
        <p:spPr>
          <a:xfrm>
            <a:off x="5293012" y="1130284"/>
            <a:ext cx="5689885" cy="38115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La Plataforma</a:t>
            </a:r>
            <a:r>
              <a:rPr lang="en-US" dirty="0"/>
              <a:t> Google Earth Engine</a:t>
            </a:r>
            <a:endParaRPr dirty="0"/>
          </a:p>
        </p:txBody>
      </p:sp>
      <p:sp>
        <p:nvSpPr>
          <p:cNvPr id="203" name="Google Shape;203;p23"/>
          <p:cNvSpPr txBox="1">
            <a:spLocks noGrp="1"/>
          </p:cNvSpPr>
          <p:nvPr>
            <p:ph type="body" idx="1"/>
          </p:nvPr>
        </p:nvSpPr>
        <p:spPr>
          <a:xfrm>
            <a:off x="242315" y="1037520"/>
            <a:ext cx="4801173" cy="5143516"/>
          </a:xfrm>
          <a:prstGeom prst="rect">
            <a:avLst/>
          </a:prstGeom>
          <a:noFill/>
          <a:ln>
            <a:noFill/>
          </a:ln>
        </p:spPr>
        <p:txBody>
          <a:bodyPr spcFirstLastPara="1" wrap="square" lIns="0" tIns="60925" rIns="121875" bIns="60925" anchor="t" anchorCtr="0">
            <a:normAutofit fontScale="92500" lnSpcReduction="10000"/>
          </a:bodyPr>
          <a:lstStyle/>
          <a:p>
            <a:pPr marL="457200" lvl="0" indent="-368300" algn="l" rtl="0">
              <a:lnSpc>
                <a:spcPct val="100000"/>
              </a:lnSpc>
              <a:spcBef>
                <a:spcPts val="800"/>
              </a:spcBef>
              <a:spcAft>
                <a:spcPts val="0"/>
              </a:spcAft>
              <a:buClr>
                <a:schemeClr val="dk1"/>
              </a:buClr>
              <a:buSzPts val="2200"/>
              <a:buChar char="•"/>
            </a:pPr>
            <a:r>
              <a:rPr lang="en-US" dirty="0"/>
              <a:t>Google Earth Engine (GEE) </a:t>
            </a:r>
            <a:r>
              <a:rPr lang="es-419" dirty="0"/>
              <a:t>aprovecha las capacidades de la computación en la nube para darle a los usuarios un solo lugar para </a:t>
            </a:r>
            <a:r>
              <a:rPr lang="es-419" b="1" dirty="0"/>
              <a:t>acceder datos satelitales, aplicar metodologías de teledetección y visualizar resultados de análisis</a:t>
            </a:r>
            <a:r>
              <a:rPr lang="es-419" dirty="0"/>
              <a:t>.</a:t>
            </a:r>
          </a:p>
          <a:p>
            <a:pPr marL="457200" lvl="0" indent="-368300" algn="l" rtl="0">
              <a:lnSpc>
                <a:spcPct val="100000"/>
              </a:lnSpc>
              <a:spcBef>
                <a:spcPts val="800"/>
              </a:spcBef>
              <a:spcAft>
                <a:spcPts val="0"/>
              </a:spcAft>
              <a:buClr>
                <a:schemeClr val="dk1"/>
              </a:buClr>
              <a:buSzPts val="2200"/>
              <a:buChar char="•"/>
            </a:pPr>
            <a:r>
              <a:rPr lang="es-419" dirty="0"/>
              <a:t>La interfaz de programación de aplicación (</a:t>
            </a:r>
            <a:r>
              <a:rPr lang="en-US" dirty="0"/>
              <a:t>application programming</a:t>
            </a:r>
            <a:r>
              <a:rPr lang="es-419" dirty="0"/>
              <a:t> interface o API) de GEE permite la aplicación fácil de algoritmos y clasificaciones de monitoreo de la cobertura terrestre con comandos codificados.</a:t>
            </a:r>
          </a:p>
          <a:p>
            <a:pPr marL="457200" lvl="0" indent="-228600" algn="l" rtl="0">
              <a:lnSpc>
                <a:spcPct val="100000"/>
              </a:lnSpc>
              <a:spcBef>
                <a:spcPts val="800"/>
              </a:spcBef>
              <a:spcAft>
                <a:spcPts val="0"/>
              </a:spcAft>
              <a:buClr>
                <a:schemeClr val="dk1"/>
              </a:buClr>
              <a:buSzPts val="2200"/>
              <a:buNone/>
            </a:pPr>
            <a:endParaRPr lang="es-419" sz="2000" dirty="0"/>
          </a:p>
          <a:p>
            <a:pPr marL="457200" lvl="0" indent="-228600" algn="l" rtl="0">
              <a:lnSpc>
                <a:spcPct val="100000"/>
              </a:lnSpc>
              <a:spcBef>
                <a:spcPts val="800"/>
              </a:spcBef>
              <a:spcAft>
                <a:spcPts val="0"/>
              </a:spcAft>
              <a:buClr>
                <a:schemeClr val="dk1"/>
              </a:buClr>
              <a:buSzPts val="2200"/>
              <a:buNone/>
            </a:pPr>
            <a:endParaRPr sz="2000" dirty="0"/>
          </a:p>
        </p:txBody>
      </p:sp>
      <p:pic>
        <p:nvPicPr>
          <p:cNvPr id="204" name="Google Shape;204;p23"/>
          <p:cNvPicPr preferRelativeResize="0"/>
          <p:nvPr/>
        </p:nvPicPr>
        <p:blipFill rotWithShape="1">
          <a:blip r:embed="rId3">
            <a:alphaModFix/>
          </a:blip>
          <a:srcRect/>
          <a:stretch/>
        </p:blipFill>
        <p:spPr>
          <a:xfrm>
            <a:off x="5274684" y="1130283"/>
            <a:ext cx="6556651" cy="4613291"/>
          </a:xfrm>
          <a:prstGeom prst="rect">
            <a:avLst/>
          </a:prstGeom>
          <a:noFill/>
          <a:ln w="9525" cap="flat" cmpd="sng">
            <a:solidFill>
              <a:schemeClr val="dk1"/>
            </a:solidFill>
            <a:prstDash val="solid"/>
            <a:round/>
            <a:headEnd type="none" w="sm" len="sm"/>
            <a:tailEnd type="none" w="sm" len="sm"/>
          </a:ln>
        </p:spPr>
      </p:pic>
      <p:sp>
        <p:nvSpPr>
          <p:cNvPr id="205" name="Google Shape;205;p23"/>
          <p:cNvSpPr txBox="1"/>
          <p:nvPr/>
        </p:nvSpPr>
        <p:spPr>
          <a:xfrm>
            <a:off x="5274684" y="5743574"/>
            <a:ext cx="414077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Fuente de la Imagen: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C2AA2-04AF-4B4B-8A7B-F5102C5989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8142" y="234225"/>
            <a:ext cx="3671579" cy="2040603"/>
          </a:xfrm>
          <a:prstGeom prst="rect">
            <a:avLst/>
          </a:prstGeom>
        </p:spPr>
      </p:pic>
      <p:pic>
        <p:nvPicPr>
          <p:cNvPr id="4" name="Picture 3">
            <a:extLst>
              <a:ext uri="{FF2B5EF4-FFF2-40B4-BE49-F238E27FC236}">
                <a16:creationId xmlns:a16="http://schemas.microsoft.com/office/drawing/2014/main" id="{8BCB4CE4-5B50-4DF2-8993-F0CD3CBB52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65" y="180000"/>
            <a:ext cx="3324115" cy="2051718"/>
          </a:xfrm>
          <a:prstGeom prst="rect">
            <a:avLst/>
          </a:prstGeom>
        </p:spPr>
      </p:pic>
      <p:pic>
        <p:nvPicPr>
          <p:cNvPr id="5" name="Picture 4">
            <a:extLst>
              <a:ext uri="{FF2B5EF4-FFF2-40B4-BE49-F238E27FC236}">
                <a16:creationId xmlns:a16="http://schemas.microsoft.com/office/drawing/2014/main" id="{5C54C613-897F-4898-AB50-3501A39039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2631" y="4330091"/>
            <a:ext cx="2725528" cy="2051717"/>
          </a:xfrm>
          <a:prstGeom prst="rect">
            <a:avLst/>
          </a:prstGeom>
        </p:spPr>
      </p:pic>
      <p:pic>
        <p:nvPicPr>
          <p:cNvPr id="6" name="Picture 2">
            <a:extLst>
              <a:ext uri="{FF2B5EF4-FFF2-40B4-BE49-F238E27FC236}">
                <a16:creationId xmlns:a16="http://schemas.microsoft.com/office/drawing/2014/main" id="{E558BFA3-6DD7-496C-BE0D-BD809FB4A1C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9058404" y="4477196"/>
            <a:ext cx="2510365" cy="20517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70F40CB-FB0F-44A7-A0C2-F5567DD05BF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6158" y="3930417"/>
            <a:ext cx="3503501" cy="15502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earth engine logo">
            <a:extLst>
              <a:ext uri="{FF2B5EF4-FFF2-40B4-BE49-F238E27FC236}">
                <a16:creationId xmlns:a16="http://schemas.microsoft.com/office/drawing/2014/main" id="{AEB6A22F-27F5-48E5-B712-C53451BAFFEC}"/>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361179" y="180000"/>
            <a:ext cx="3028432" cy="287408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Curved 7">
            <a:extLst>
              <a:ext uri="{FF2B5EF4-FFF2-40B4-BE49-F238E27FC236}">
                <a16:creationId xmlns:a16="http://schemas.microsoft.com/office/drawing/2014/main" id="{CB53FDA9-EDBC-4D07-A7A4-B03299FA0E61}"/>
              </a:ext>
            </a:extLst>
          </p:cNvPr>
          <p:cNvCxnSpPr>
            <a:cxnSpLocks/>
            <a:stCxn id="4" idx="3"/>
          </p:cNvCxnSpPr>
          <p:nvPr/>
        </p:nvCxnSpPr>
        <p:spPr>
          <a:xfrm flipV="1">
            <a:off x="3644980" y="633583"/>
            <a:ext cx="928531" cy="572276"/>
          </a:xfrm>
          <a:prstGeom prst="curvedConnector3">
            <a:avLst>
              <a:gd name="adj1" fmla="val 4397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AC2D4FBF-9F69-4B8A-8A49-9BDCADD5640F}"/>
              </a:ext>
            </a:extLst>
          </p:cNvPr>
          <p:cNvCxnSpPr>
            <a:cxnSpLocks/>
            <a:stCxn id="3" idx="1"/>
          </p:cNvCxnSpPr>
          <p:nvPr/>
        </p:nvCxnSpPr>
        <p:spPr>
          <a:xfrm rot="10800000">
            <a:off x="7219688" y="633583"/>
            <a:ext cx="1098454" cy="620945"/>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77D5405E-6C77-4B72-94EE-24A7A75DFB35}"/>
              </a:ext>
            </a:extLst>
          </p:cNvPr>
          <p:cNvCxnSpPr>
            <a:cxnSpLocks/>
            <a:stCxn id="6" idx="0"/>
            <a:endCxn id="1030" idx="3"/>
          </p:cNvCxnSpPr>
          <p:nvPr/>
        </p:nvCxnSpPr>
        <p:spPr>
          <a:xfrm rot="16200000" flipV="1">
            <a:off x="7421522" y="1585131"/>
            <a:ext cx="2860154" cy="292397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E9988627-10A5-4A17-9188-42668E0DFDDA}"/>
              </a:ext>
            </a:extLst>
          </p:cNvPr>
          <p:cNvCxnSpPr>
            <a:cxnSpLocks/>
            <a:stCxn id="5" idx="3"/>
            <a:endCxn id="1030" idx="2"/>
          </p:cNvCxnSpPr>
          <p:nvPr/>
        </p:nvCxnSpPr>
        <p:spPr>
          <a:xfrm flipH="1" flipV="1">
            <a:off x="5875395" y="3054083"/>
            <a:ext cx="1362764" cy="2301867"/>
          </a:xfrm>
          <a:prstGeom prst="curvedConnector4">
            <a:avLst>
              <a:gd name="adj1" fmla="val -16775"/>
              <a:gd name="adj2" fmla="val 7228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A1CF3E51-217A-4C2D-A360-908AD6B11A9C}"/>
              </a:ext>
            </a:extLst>
          </p:cNvPr>
          <p:cNvCxnSpPr>
            <a:cxnSpLocks/>
            <a:stCxn id="7" idx="0"/>
          </p:cNvCxnSpPr>
          <p:nvPr/>
        </p:nvCxnSpPr>
        <p:spPr>
          <a:xfrm rot="5400000" flipH="1" flipV="1">
            <a:off x="2578810" y="1815504"/>
            <a:ext cx="1504012" cy="272581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892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Application Programming Interface* (API)</a:t>
            </a:r>
            <a:endParaRPr dirty="0"/>
          </a:p>
        </p:txBody>
      </p:sp>
      <p:sp>
        <p:nvSpPr>
          <p:cNvPr id="212" name="Google Shape;212;p24"/>
          <p:cNvSpPr txBox="1">
            <a:spLocks noGrp="1"/>
          </p:cNvSpPr>
          <p:nvPr>
            <p:ph type="body" idx="1"/>
          </p:nvPr>
        </p:nvSpPr>
        <p:spPr>
          <a:xfrm>
            <a:off x="242315" y="1130284"/>
            <a:ext cx="5022412"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dirty="0"/>
              <a:t>La API de JavaScript </a:t>
            </a:r>
            <a:r>
              <a:rPr lang="es-419" dirty="0"/>
              <a:t>en</a:t>
            </a:r>
            <a:r>
              <a:rPr lang="en-US" dirty="0"/>
              <a:t> Earth Engine </a:t>
            </a:r>
            <a:r>
              <a:rPr lang="es-419" dirty="0"/>
              <a:t>actualmente es el método más utilizado de trabajar con </a:t>
            </a:r>
            <a:r>
              <a:rPr lang="en-US" dirty="0"/>
              <a:t>GEE.</a:t>
            </a:r>
            <a:endParaRPr dirty="0"/>
          </a:p>
          <a:p>
            <a:pPr marL="457200" lvl="0" indent="-368300" algn="l" rtl="0">
              <a:lnSpc>
                <a:spcPct val="100000"/>
              </a:lnSpc>
              <a:spcBef>
                <a:spcPts val="800"/>
              </a:spcBef>
              <a:spcAft>
                <a:spcPts val="0"/>
              </a:spcAft>
              <a:buClr>
                <a:schemeClr val="dk1"/>
              </a:buClr>
              <a:buSzPts val="2200"/>
              <a:buChar char="•"/>
            </a:pPr>
            <a:r>
              <a:rPr lang="es-419" dirty="0"/>
              <a:t>También hay una</a:t>
            </a:r>
            <a:r>
              <a:rPr lang="en-US" dirty="0"/>
              <a:t> API de Python </a:t>
            </a:r>
            <a:r>
              <a:rPr lang="es-419" dirty="0"/>
              <a:t>disponible a través de </a:t>
            </a:r>
            <a:r>
              <a:rPr lang="en-US" dirty="0"/>
              <a:t>Google Colaboratory (Colab) </a:t>
            </a:r>
            <a:r>
              <a:rPr lang="es-419" dirty="0"/>
              <a:t>para las personas interesadas en utilizar </a:t>
            </a:r>
            <a:r>
              <a:rPr lang="en-US" dirty="0"/>
              <a:t>Python.</a:t>
            </a:r>
            <a:endParaRPr dirty="0"/>
          </a:p>
          <a:p>
            <a:pPr marL="914400" lvl="1" indent="-368300" algn="l" rtl="0">
              <a:lnSpc>
                <a:spcPct val="100000"/>
              </a:lnSpc>
              <a:spcBef>
                <a:spcPts val="400"/>
              </a:spcBef>
              <a:spcAft>
                <a:spcPts val="0"/>
              </a:spcAft>
              <a:buSzPts val="2200"/>
              <a:buChar char="–"/>
            </a:pPr>
            <a:r>
              <a:rPr lang="es-419" dirty="0"/>
              <a:t>Esto es un poco más complicado que trabajar directamente en el editor de código de </a:t>
            </a:r>
            <a:r>
              <a:rPr lang="en-US" dirty="0"/>
              <a:t>GEE con JavaScript.  </a:t>
            </a:r>
            <a:endParaRPr dirty="0"/>
          </a:p>
        </p:txBody>
      </p:sp>
      <p:pic>
        <p:nvPicPr>
          <p:cNvPr id="213" name="Google Shape;213;p24"/>
          <p:cNvPicPr preferRelativeResize="0"/>
          <p:nvPr/>
        </p:nvPicPr>
        <p:blipFill rotWithShape="1">
          <a:blip r:embed="rId3">
            <a:alphaModFix/>
          </a:blip>
          <a:srcRect/>
          <a:stretch/>
        </p:blipFill>
        <p:spPr>
          <a:xfrm>
            <a:off x="5414241" y="1130284"/>
            <a:ext cx="6375977" cy="3981697"/>
          </a:xfrm>
          <a:prstGeom prst="rect">
            <a:avLst/>
          </a:prstGeom>
          <a:noFill/>
          <a:ln w="9525" cap="flat" cmpd="sng">
            <a:solidFill>
              <a:schemeClr val="dk1"/>
            </a:solidFill>
            <a:prstDash val="solid"/>
            <a:round/>
            <a:headEnd type="none" w="sm" len="sm"/>
            <a:tailEnd type="none" w="sm" len="sm"/>
          </a:ln>
        </p:spPr>
      </p:pic>
      <p:sp>
        <p:nvSpPr>
          <p:cNvPr id="214" name="Google Shape;214;p24"/>
          <p:cNvSpPr txBox="1"/>
          <p:nvPr/>
        </p:nvSpPr>
        <p:spPr>
          <a:xfrm>
            <a:off x="5414241" y="5111981"/>
            <a:ext cx="637597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200" b="0" i="0" u="none" strike="noStrike" cap="none" dirty="0">
                <a:solidFill>
                  <a:srgbClr val="000000"/>
                </a:solidFill>
                <a:latin typeface="Century Gothic"/>
                <a:ea typeface="Century Gothic"/>
                <a:cs typeface="Century Gothic"/>
                <a:sym typeface="Century Gothic"/>
              </a:rPr>
              <a:t>Cuaderno </a:t>
            </a:r>
            <a:r>
              <a:rPr lang="en-US" sz="1200" b="0" i="0" u="none" strike="noStrike" cap="none" dirty="0">
                <a:solidFill>
                  <a:srgbClr val="000000"/>
                </a:solidFill>
                <a:latin typeface="Century Gothic"/>
                <a:ea typeface="Century Gothic"/>
                <a:cs typeface="Century Gothic"/>
                <a:sym typeface="Century Gothic"/>
              </a:rPr>
              <a:t>de Google </a:t>
            </a:r>
            <a:r>
              <a:rPr lang="en-US" sz="1200" b="0" i="0" u="none" strike="noStrike" cap="none" dirty="0" err="1">
                <a:solidFill>
                  <a:srgbClr val="000000"/>
                </a:solidFill>
                <a:latin typeface="Century Gothic"/>
                <a:ea typeface="Century Gothic"/>
                <a:cs typeface="Century Gothic"/>
                <a:sym typeface="Century Gothic"/>
              </a:rPr>
              <a:t>Colab</a:t>
            </a:r>
            <a:r>
              <a:rPr lang="en-US" sz="1200" b="0" i="0" u="none" strike="noStrike" cap="none" dirty="0">
                <a:solidFill>
                  <a:srgbClr val="000000"/>
                </a:solidFill>
                <a:latin typeface="Century Gothic"/>
                <a:ea typeface="Century Gothic"/>
                <a:cs typeface="Century Gothic"/>
                <a:sym typeface="Century Gothic"/>
              </a:rPr>
              <a:t> </a:t>
            </a:r>
            <a:r>
              <a:rPr lang="es-419" sz="1200" b="0" i="0" u="none" strike="noStrike" cap="none" dirty="0">
                <a:solidFill>
                  <a:srgbClr val="000000"/>
                </a:solidFill>
                <a:latin typeface="Century Gothic"/>
                <a:ea typeface="Century Gothic"/>
                <a:cs typeface="Century Gothic"/>
                <a:sym typeface="Century Gothic"/>
              </a:rPr>
              <a:t>usando una se</a:t>
            </a:r>
            <a:r>
              <a:rPr lang="es-419" sz="1200" dirty="0">
                <a:latin typeface="Century Gothic"/>
                <a:ea typeface="Century Gothic"/>
                <a:cs typeface="Century Gothic"/>
                <a:sym typeface="Century Gothic"/>
              </a:rPr>
              <a:t>cción codificada para visualizar la elevación en una celda de saluda</a:t>
            </a:r>
            <a:r>
              <a:rPr lang="en-US" sz="1200" b="0" i="0" u="none" strike="noStrike" cap="none" dirty="0">
                <a:solidFill>
                  <a:srgbClr val="000000"/>
                </a:solidFill>
                <a:latin typeface="Century Gothic"/>
                <a:ea typeface="Century Gothic"/>
                <a:cs typeface="Century Gothic"/>
                <a:sym typeface="Century Gothic"/>
              </a:rPr>
              <a:t>. Fuente: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Colab</a:t>
            </a:r>
            <a:endParaRPr sz="1200" b="0" i="0" u="none" strike="noStrike" cap="none" dirty="0">
              <a:solidFill>
                <a:srgbClr val="000000"/>
              </a:solidFill>
              <a:latin typeface="Century Gothic"/>
              <a:ea typeface="Century Gothic"/>
              <a:cs typeface="Century Gothic"/>
              <a:sym typeface="Century Gothic"/>
            </a:endParaRPr>
          </a:p>
        </p:txBody>
      </p:sp>
      <p:sp>
        <p:nvSpPr>
          <p:cNvPr id="2" name="TextBox 1">
            <a:extLst>
              <a:ext uri="{FF2B5EF4-FFF2-40B4-BE49-F238E27FC236}">
                <a16:creationId xmlns:a16="http://schemas.microsoft.com/office/drawing/2014/main" id="{7C0DCE69-88C7-E812-404E-CE343D7D8B12}"/>
              </a:ext>
            </a:extLst>
          </p:cNvPr>
          <p:cNvSpPr txBox="1"/>
          <p:nvPr/>
        </p:nvSpPr>
        <p:spPr>
          <a:xfrm>
            <a:off x="2413416" y="6310859"/>
            <a:ext cx="4916774" cy="307777"/>
          </a:xfrm>
          <a:prstGeom prst="rect">
            <a:avLst/>
          </a:prstGeom>
          <a:noFill/>
        </p:spPr>
        <p:txBody>
          <a:bodyPr wrap="square" rtlCol="0">
            <a:spAutoFit/>
          </a:bodyPr>
          <a:lstStyle/>
          <a:p>
            <a:r>
              <a:rPr lang="en-US" dirty="0"/>
              <a:t>*</a:t>
            </a:r>
            <a:r>
              <a:rPr lang="es-419" dirty="0"/>
              <a:t>interfaz de programación de aplicación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Funcionalidad de Google </a:t>
            </a:r>
            <a:r>
              <a:rPr lang="en-US" dirty="0"/>
              <a:t>Earth Engine</a:t>
            </a:r>
          </a:p>
        </p:txBody>
      </p:sp>
      <p:sp>
        <p:nvSpPr>
          <p:cNvPr id="221" name="Google Shape;221;p25"/>
          <p:cNvSpPr txBox="1">
            <a:spLocks noGrp="1"/>
          </p:cNvSpPr>
          <p:nvPr>
            <p:ph type="body" idx="1"/>
          </p:nvPr>
        </p:nvSpPr>
        <p:spPr>
          <a:xfrm>
            <a:off x="242315" y="1130284"/>
            <a:ext cx="5172648"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s-419" dirty="0"/>
              <a:t>Los usos de GEE para el análisis </a:t>
            </a:r>
            <a:r>
              <a:rPr lang="es-419" spc="-20" dirty="0"/>
              <a:t>de imágenes de satélites incluyen:</a:t>
            </a:r>
          </a:p>
          <a:p>
            <a:pPr marL="914400" lvl="1" indent="-368300" algn="l" rtl="0">
              <a:lnSpc>
                <a:spcPct val="100000"/>
              </a:lnSpc>
              <a:spcBef>
                <a:spcPts val="400"/>
              </a:spcBef>
              <a:spcAft>
                <a:spcPts val="0"/>
              </a:spcAft>
              <a:buSzPts val="2200"/>
              <a:buChar char="–"/>
            </a:pPr>
            <a:r>
              <a:rPr lang="es-419" dirty="0"/>
              <a:t>Automatización del procesamiento y la visualización de datos</a:t>
            </a:r>
          </a:p>
          <a:p>
            <a:pPr marL="914400" lvl="1" indent="-368300" algn="l" rtl="0">
              <a:lnSpc>
                <a:spcPct val="100000"/>
              </a:lnSpc>
              <a:spcBef>
                <a:spcPts val="400"/>
              </a:spcBef>
              <a:spcAft>
                <a:spcPts val="0"/>
              </a:spcAft>
              <a:buSzPts val="2200"/>
              <a:buChar char="–"/>
            </a:pPr>
            <a:r>
              <a:rPr lang="es-419" dirty="0"/>
              <a:t>Monitoreo en tiempo casi real (limitado por la disponibilidad de datos en el catálogo)</a:t>
            </a:r>
          </a:p>
          <a:p>
            <a:pPr marL="914400" lvl="1" indent="-368300" algn="l" rtl="0">
              <a:lnSpc>
                <a:spcPct val="100000"/>
              </a:lnSpc>
              <a:spcBef>
                <a:spcPts val="400"/>
              </a:spcBef>
              <a:spcAft>
                <a:spcPts val="0"/>
              </a:spcAft>
              <a:buSzPts val="2200"/>
              <a:buChar char="–"/>
            </a:pPr>
            <a:r>
              <a:rPr lang="es-419" dirty="0"/>
              <a:t>Aplicación de algoritmos de aprendizaje automático</a:t>
            </a:r>
          </a:p>
          <a:p>
            <a:pPr marL="914400" lvl="1" indent="-368300" algn="l" rtl="0">
              <a:lnSpc>
                <a:spcPct val="100000"/>
              </a:lnSpc>
              <a:spcBef>
                <a:spcPts val="400"/>
              </a:spcBef>
              <a:spcAft>
                <a:spcPts val="0"/>
              </a:spcAft>
              <a:buSzPts val="2200"/>
              <a:buChar char="–"/>
            </a:pPr>
            <a:r>
              <a:rPr lang="es-419" dirty="0"/>
              <a:t>Implementación de la </a:t>
            </a:r>
            <a:r>
              <a:rPr lang="en-US" dirty="0"/>
              <a:t>Graphical User Interface (</a:t>
            </a:r>
            <a:r>
              <a:rPr lang="es-419" dirty="0"/>
              <a:t>interfaz gráfica de usuario)</a:t>
            </a:r>
          </a:p>
          <a:p>
            <a:pPr marL="914400" lvl="1" indent="-228600" algn="l" rtl="0">
              <a:lnSpc>
                <a:spcPct val="100000"/>
              </a:lnSpc>
              <a:spcBef>
                <a:spcPts val="400"/>
              </a:spcBef>
              <a:spcAft>
                <a:spcPts val="0"/>
              </a:spcAft>
              <a:buSzPts val="2200"/>
              <a:buNone/>
            </a:pPr>
            <a:endParaRPr lang="es-419" dirty="0"/>
          </a:p>
          <a:p>
            <a:pPr marL="914400" lvl="1" indent="-228600" algn="l" rtl="0">
              <a:lnSpc>
                <a:spcPct val="100000"/>
              </a:lnSpc>
              <a:spcBef>
                <a:spcPts val="400"/>
              </a:spcBef>
              <a:spcAft>
                <a:spcPts val="0"/>
              </a:spcAft>
              <a:buSzPts val="2200"/>
              <a:buNone/>
            </a:pPr>
            <a:endParaRPr lang="es-419" dirty="0"/>
          </a:p>
        </p:txBody>
      </p:sp>
      <p:pic>
        <p:nvPicPr>
          <p:cNvPr id="222" name="Google Shape;222;p25"/>
          <p:cNvPicPr preferRelativeResize="0"/>
          <p:nvPr/>
        </p:nvPicPr>
        <p:blipFill rotWithShape="1">
          <a:blip r:embed="rId3">
            <a:alphaModFix/>
          </a:blip>
          <a:srcRect/>
          <a:stretch/>
        </p:blipFill>
        <p:spPr>
          <a:xfrm>
            <a:off x="5722453" y="988315"/>
            <a:ext cx="5401984" cy="4729162"/>
          </a:xfrm>
          <a:prstGeom prst="rect">
            <a:avLst/>
          </a:prstGeom>
          <a:noFill/>
          <a:ln>
            <a:noFill/>
          </a:ln>
        </p:spPr>
      </p:pic>
      <p:sp>
        <p:nvSpPr>
          <p:cNvPr id="223" name="Google Shape;223;p25"/>
          <p:cNvSpPr txBox="1"/>
          <p:nvPr/>
        </p:nvSpPr>
        <p:spPr>
          <a:xfrm>
            <a:off x="5715000" y="5750010"/>
            <a:ext cx="5414963"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200" b="0" i="0" u="none" strike="noStrike" cap="none" dirty="0">
                <a:solidFill>
                  <a:srgbClr val="000000"/>
                </a:solidFill>
                <a:latin typeface="Century Gothic"/>
                <a:ea typeface="Century Gothic"/>
                <a:cs typeface="Century Gothic"/>
                <a:sym typeface="Century Gothic"/>
              </a:rPr>
              <a:t>Clasificador simple </a:t>
            </a:r>
            <a:r>
              <a:rPr lang="en-US" sz="1200" b="0" i="0" u="none" strike="noStrike" cap="none" dirty="0">
                <a:solidFill>
                  <a:srgbClr val="000000"/>
                </a:solidFill>
                <a:latin typeface="Century Gothic"/>
                <a:ea typeface="Century Gothic"/>
                <a:cs typeface="Century Gothic"/>
                <a:sym typeface="Century Gothic"/>
              </a:rPr>
              <a:t>Classification and Regression Trees </a:t>
            </a:r>
            <a:r>
              <a:rPr lang="es-419" sz="1200" b="0" i="0" u="none" strike="noStrike" cap="none" dirty="0">
                <a:solidFill>
                  <a:srgbClr val="000000"/>
                </a:solidFill>
                <a:latin typeface="Century Gothic"/>
                <a:ea typeface="Century Gothic"/>
                <a:cs typeface="Century Gothic"/>
                <a:sym typeface="Century Gothic"/>
              </a:rPr>
              <a:t>(CART) implementado en la API de GEE para identificar tres clases: urbana, bosque y agua en la zona de la Bahía de San Francisco para mayo de 2021 usando imágenes de Landsat 8. Fuente</a:t>
            </a:r>
            <a:r>
              <a:rPr lang="en-US" sz="1200" b="0" i="0" u="none" strike="noStrike" cap="none" dirty="0">
                <a:solidFill>
                  <a:srgbClr val="000000"/>
                </a:solidFill>
                <a:latin typeface="Century Gothic"/>
                <a:ea typeface="Century Gothic"/>
                <a:cs typeface="Century Gothic"/>
                <a:sym typeface="Century Gothic"/>
              </a:rPr>
              <a: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 Developers</a:t>
            </a:r>
            <a:endParaRPr lang="en-US"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Aplicaciones de GEE para Tierras</a:t>
            </a:r>
          </a:p>
        </p:txBody>
      </p:sp>
      <p:sp>
        <p:nvSpPr>
          <p:cNvPr id="230" name="Google Shape;230;p26"/>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s-419" sz="2000" dirty="0"/>
              <a:t>Monitoreo a largo plazo de cambios en el paisaje y en el tipo de cobertura terrestre</a:t>
            </a:r>
            <a:endParaRPr lang="es-419" dirty="0"/>
          </a:p>
          <a:p>
            <a:pPr marL="457200" lvl="0" indent="-368300" algn="l" rtl="0">
              <a:lnSpc>
                <a:spcPct val="100000"/>
              </a:lnSpc>
              <a:spcBef>
                <a:spcPts val="800"/>
              </a:spcBef>
              <a:spcAft>
                <a:spcPts val="0"/>
              </a:spcAft>
              <a:buClr>
                <a:schemeClr val="dk1"/>
              </a:buClr>
              <a:buSzPts val="2200"/>
              <a:buChar char="•"/>
            </a:pPr>
            <a:r>
              <a:rPr lang="es-419" sz="2000" dirty="0"/>
              <a:t>Computación de índices relevantes a la gestión de tierras como índices de diferencia normalizada para la vegetación, agua, nieve, suelo y áreas urbanas</a:t>
            </a:r>
            <a:endParaRPr lang="es-419" dirty="0"/>
          </a:p>
          <a:p>
            <a:pPr marL="457200" lvl="0" indent="-368300" algn="l" rtl="0">
              <a:lnSpc>
                <a:spcPct val="100000"/>
              </a:lnSpc>
              <a:spcBef>
                <a:spcPts val="800"/>
              </a:spcBef>
              <a:spcAft>
                <a:spcPts val="0"/>
              </a:spcAft>
              <a:buClr>
                <a:schemeClr val="dk1"/>
              </a:buClr>
              <a:buSzPts val="2200"/>
              <a:buChar char="•"/>
            </a:pPr>
            <a:r>
              <a:rPr lang="es-419" sz="2000" dirty="0"/>
              <a:t>Análisis de series de tiempo y detección de cambios</a:t>
            </a:r>
            <a:endParaRPr lang="es-419" dirty="0"/>
          </a:p>
          <a:p>
            <a:pPr marL="457200" lvl="0" indent="-368300" algn="l" rtl="0">
              <a:lnSpc>
                <a:spcPct val="100000"/>
              </a:lnSpc>
              <a:spcBef>
                <a:spcPts val="800"/>
              </a:spcBef>
              <a:spcAft>
                <a:spcPts val="0"/>
              </a:spcAft>
              <a:buClr>
                <a:schemeClr val="dk1"/>
              </a:buClr>
              <a:buSzPts val="2200"/>
              <a:buChar char="•"/>
            </a:pPr>
            <a:r>
              <a:rPr lang="es-419" sz="2000" dirty="0"/>
              <a:t>Estadísticas resumidas</a:t>
            </a:r>
            <a:endParaRPr lang="es-419" dirty="0"/>
          </a:p>
          <a:p>
            <a:pPr marL="457200" lvl="0" indent="-368300" algn="l" rtl="0">
              <a:lnSpc>
                <a:spcPct val="100000"/>
              </a:lnSpc>
              <a:spcBef>
                <a:spcPts val="800"/>
              </a:spcBef>
              <a:spcAft>
                <a:spcPts val="0"/>
              </a:spcAft>
              <a:buClr>
                <a:schemeClr val="dk1"/>
              </a:buClr>
              <a:buSzPts val="2200"/>
              <a:buChar char="•"/>
            </a:pPr>
            <a:r>
              <a:rPr lang="es-419" sz="2000" dirty="0"/>
              <a:t>Métodos de validación y evaluación de la precisión</a:t>
            </a:r>
            <a:endParaRPr lang="es-419" dirty="0"/>
          </a:p>
          <a:p>
            <a:pPr marL="457200" lvl="0" indent="-368300" algn="l" rtl="0">
              <a:lnSpc>
                <a:spcPct val="100000"/>
              </a:lnSpc>
              <a:spcBef>
                <a:spcPts val="800"/>
              </a:spcBef>
              <a:spcAft>
                <a:spcPts val="0"/>
              </a:spcAft>
              <a:buClr>
                <a:schemeClr val="dk1"/>
              </a:buClr>
              <a:buSzPts val="2200"/>
              <a:buChar char="•"/>
            </a:pPr>
            <a:r>
              <a:rPr lang="es-419" sz="2000" dirty="0"/>
              <a:t>Visualización y presentación de resultados</a:t>
            </a:r>
            <a:endParaRPr lang="es-419" dirty="0"/>
          </a:p>
          <a:p>
            <a:pPr marL="457200" lvl="0" indent="-228600" algn="l" rtl="0">
              <a:lnSpc>
                <a:spcPct val="100000"/>
              </a:lnSpc>
              <a:spcBef>
                <a:spcPts val="800"/>
              </a:spcBef>
              <a:spcAft>
                <a:spcPts val="0"/>
              </a:spcAft>
              <a:buClr>
                <a:schemeClr val="dk1"/>
              </a:buClr>
              <a:buSzPts val="2200"/>
              <a:buNone/>
            </a:pPr>
            <a:endParaRPr lang="es-419" sz="2000" dirty="0"/>
          </a:p>
          <a:p>
            <a:pPr marL="457200" lvl="0" indent="-228600" algn="l" rtl="0">
              <a:lnSpc>
                <a:spcPct val="100000"/>
              </a:lnSpc>
              <a:spcBef>
                <a:spcPts val="800"/>
              </a:spcBef>
              <a:spcAft>
                <a:spcPts val="0"/>
              </a:spcAft>
              <a:buClr>
                <a:schemeClr val="dk1"/>
              </a:buClr>
              <a:buSzPts val="2200"/>
              <a:buNone/>
            </a:pPr>
            <a:endParaRPr lang="es-419" sz="2000" dirty="0"/>
          </a:p>
        </p:txBody>
      </p:sp>
      <p:pic>
        <p:nvPicPr>
          <p:cNvPr id="231" name="Google Shape;231;p26"/>
          <p:cNvPicPr preferRelativeResize="0"/>
          <p:nvPr/>
        </p:nvPicPr>
        <p:blipFill rotWithShape="1">
          <a:blip r:embed="rId3">
            <a:alphaModFix/>
          </a:blip>
          <a:srcRect/>
          <a:stretch/>
        </p:blipFill>
        <p:spPr>
          <a:xfrm>
            <a:off x="6510278" y="565142"/>
            <a:ext cx="4495800" cy="5080000"/>
          </a:xfrm>
          <a:prstGeom prst="rect">
            <a:avLst/>
          </a:prstGeom>
          <a:noFill/>
          <a:ln>
            <a:noFill/>
          </a:ln>
        </p:spPr>
      </p:pic>
      <p:sp>
        <p:nvSpPr>
          <p:cNvPr id="232" name="Google Shape;232;p26"/>
          <p:cNvSpPr txBox="1"/>
          <p:nvPr/>
        </p:nvSpPr>
        <p:spPr>
          <a:xfrm>
            <a:off x="6510278" y="5646527"/>
            <a:ext cx="449580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200" b="0" i="0" u="none" strike="noStrike" cap="none" dirty="0">
                <a:solidFill>
                  <a:srgbClr val="000000"/>
                </a:solidFill>
                <a:latin typeface="Century Gothic"/>
                <a:ea typeface="Century Gothic"/>
                <a:cs typeface="Century Gothic"/>
                <a:sym typeface="Century Gothic"/>
              </a:rPr>
              <a:t>Serie temporal del MODIS NDVI visualizada usando Google </a:t>
            </a:r>
            <a:r>
              <a:rPr lang="es-419" sz="1200" b="0" i="0" u="none" strike="noStrike" cap="none" dirty="0" err="1">
                <a:solidFill>
                  <a:srgbClr val="000000"/>
                </a:solidFill>
                <a:latin typeface="Century Gothic"/>
                <a:ea typeface="Century Gothic"/>
                <a:cs typeface="Century Gothic"/>
                <a:sym typeface="Century Gothic"/>
              </a:rPr>
              <a:t>Earth</a:t>
            </a:r>
            <a:r>
              <a:rPr lang="es-419" sz="1200" b="0" i="0" u="none" strike="noStrike" cap="none" dirty="0">
                <a:solidFill>
                  <a:srgbClr val="000000"/>
                </a:solidFill>
                <a:latin typeface="Century Gothic"/>
                <a:ea typeface="Century Gothic"/>
                <a:cs typeface="Century Gothic"/>
                <a:sym typeface="Century Gothic"/>
              </a:rPr>
              <a:t> </a:t>
            </a:r>
            <a:r>
              <a:rPr lang="es-419" sz="1200" b="0" i="0" u="none" strike="noStrike" cap="none" dirty="0" err="1">
                <a:solidFill>
                  <a:srgbClr val="000000"/>
                </a:solidFill>
                <a:latin typeface="Century Gothic"/>
                <a:ea typeface="Century Gothic"/>
                <a:cs typeface="Century Gothic"/>
                <a:sym typeface="Century Gothic"/>
              </a:rPr>
              <a:t>Engine</a:t>
            </a:r>
            <a:r>
              <a:rPr lang="es-419" sz="1200" b="0" i="0" u="none" strike="noStrike" cap="none" dirty="0">
                <a:solidFill>
                  <a:srgbClr val="000000"/>
                </a:solidFill>
                <a:latin typeface="Century Gothic"/>
                <a:ea typeface="Century Gothic"/>
                <a:cs typeface="Century Gothic"/>
                <a:sym typeface="Century Gothic"/>
              </a:rPr>
              <a:t>.</a:t>
            </a:r>
            <a:r>
              <a:rPr lang="en-US" sz="1200" b="0" i="0" u="none" strike="noStrike" cap="none" dirty="0">
                <a:solidFill>
                  <a:srgbClr val="000000"/>
                </a:solidFill>
                <a:latin typeface="Century Gothic"/>
                <a:ea typeface="Century Gothic"/>
                <a:cs typeface="Century Gothic"/>
                <a:sym typeface="Century Gothic"/>
              </a:rPr>
              <a:t> Fuente de la Imagen: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 Developers</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Datos Satelitales Disponibles en GEE: Series de Landsat</a:t>
            </a:r>
          </a:p>
        </p:txBody>
      </p:sp>
      <p:sp>
        <p:nvSpPr>
          <p:cNvPr id="239" name="Google Shape;239;p27"/>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fontScale="92500"/>
          </a:bodyPr>
          <a:lstStyle/>
          <a:p>
            <a:pPr marL="457200" lvl="0" indent="-368300" algn="l" rtl="0">
              <a:lnSpc>
                <a:spcPct val="100000"/>
              </a:lnSpc>
              <a:spcBef>
                <a:spcPts val="800"/>
              </a:spcBef>
              <a:spcAft>
                <a:spcPts val="0"/>
              </a:spcAft>
              <a:buClr>
                <a:schemeClr val="dk1"/>
              </a:buClr>
              <a:buSzPts val="2200"/>
              <a:buChar char="•"/>
            </a:pPr>
            <a:r>
              <a:rPr lang="es-419" sz="2000" dirty="0"/>
              <a:t>Los datos de las series completas de Landsat están disponibles para su uso en GEE, incluso:</a:t>
            </a:r>
            <a:endParaRPr lang="es-419" dirty="0"/>
          </a:p>
          <a:p>
            <a:pPr marL="914400" lvl="1" indent="-368300" algn="l" rtl="0">
              <a:lnSpc>
                <a:spcPct val="100000"/>
              </a:lnSpc>
              <a:spcBef>
                <a:spcPts val="400"/>
              </a:spcBef>
              <a:spcAft>
                <a:spcPts val="0"/>
              </a:spcAft>
              <a:buSzPts val="2200"/>
              <a:buChar char="–"/>
            </a:pPr>
            <a:r>
              <a:rPr lang="es-419" sz="2000" b="1" dirty="0"/>
              <a:t>Landsat 1-5 </a:t>
            </a:r>
            <a:endParaRPr lang="es-419" dirty="0"/>
          </a:p>
          <a:p>
            <a:pPr marL="1371600" lvl="2" indent="-368300" algn="l" rtl="0">
              <a:lnSpc>
                <a:spcPct val="100000"/>
              </a:lnSpc>
              <a:spcBef>
                <a:spcPts val="400"/>
              </a:spcBef>
              <a:spcAft>
                <a:spcPts val="0"/>
              </a:spcAft>
              <a:buSzPts val="2200"/>
              <a:buChar char="•"/>
            </a:pPr>
            <a:r>
              <a:rPr lang="es-419" sz="2000" dirty="0"/>
              <a:t>Radiancia de Sensor Multiespectral</a:t>
            </a:r>
            <a:endParaRPr lang="es-419" dirty="0"/>
          </a:p>
          <a:p>
            <a:pPr marL="914400" lvl="1" indent="-368300" algn="l" rtl="0">
              <a:lnSpc>
                <a:spcPct val="100000"/>
              </a:lnSpc>
              <a:spcBef>
                <a:spcPts val="400"/>
              </a:spcBef>
              <a:spcAft>
                <a:spcPts val="0"/>
              </a:spcAft>
              <a:buSzPts val="2200"/>
              <a:buChar char="–"/>
            </a:pPr>
            <a:r>
              <a:rPr lang="es-419" sz="2000" b="1" dirty="0"/>
              <a:t>Landsat 4-8</a:t>
            </a:r>
            <a:endParaRPr lang="es-419" dirty="0"/>
          </a:p>
          <a:p>
            <a:pPr marL="1371600" lvl="2" indent="-368300" algn="l" rtl="0">
              <a:lnSpc>
                <a:spcPct val="100000"/>
              </a:lnSpc>
              <a:spcBef>
                <a:spcPts val="400"/>
              </a:spcBef>
              <a:spcAft>
                <a:spcPts val="0"/>
              </a:spcAft>
              <a:buSzPts val="2200"/>
              <a:buChar char="•"/>
            </a:pPr>
            <a:r>
              <a:rPr lang="es-419" sz="2000" dirty="0"/>
              <a:t>Imágenes Brutas</a:t>
            </a:r>
            <a:endParaRPr lang="es-419" dirty="0"/>
          </a:p>
          <a:p>
            <a:pPr marL="1371600" lvl="2" indent="-368300" algn="l" rtl="0">
              <a:lnSpc>
                <a:spcPct val="100000"/>
              </a:lnSpc>
              <a:spcBef>
                <a:spcPts val="400"/>
              </a:spcBef>
              <a:spcAft>
                <a:spcPts val="0"/>
              </a:spcAft>
              <a:buSzPts val="2200"/>
              <a:buChar char="•"/>
            </a:pPr>
            <a:r>
              <a:rPr lang="es-419" sz="2000" dirty="0"/>
              <a:t>Cima de la Atmósfera</a:t>
            </a:r>
            <a:endParaRPr lang="es-419" dirty="0"/>
          </a:p>
          <a:p>
            <a:pPr marL="1371600" lvl="2" indent="-368300" algn="l" rtl="0">
              <a:lnSpc>
                <a:spcPct val="100000"/>
              </a:lnSpc>
              <a:spcBef>
                <a:spcPts val="400"/>
              </a:spcBef>
              <a:spcAft>
                <a:spcPts val="0"/>
              </a:spcAft>
              <a:buSzPts val="2200"/>
              <a:buChar char="•"/>
            </a:pPr>
            <a:r>
              <a:rPr lang="es-419" sz="2000" dirty="0"/>
              <a:t>Reflectancia Superficial</a:t>
            </a:r>
            <a:endParaRPr lang="es-419" dirty="0"/>
          </a:p>
          <a:p>
            <a:pPr marL="457200" lvl="0" indent="-368300" algn="l" rtl="0">
              <a:lnSpc>
                <a:spcPct val="100000"/>
              </a:lnSpc>
              <a:spcBef>
                <a:spcPts val="800"/>
              </a:spcBef>
              <a:spcAft>
                <a:spcPts val="0"/>
              </a:spcAft>
              <a:buClr>
                <a:srgbClr val="000000"/>
              </a:buClr>
              <a:buSzPts val="2200"/>
              <a:buChar char="•"/>
            </a:pPr>
            <a:r>
              <a:rPr lang="es-419" sz="2000" dirty="0">
                <a:solidFill>
                  <a:srgbClr val="000000"/>
                </a:solidFill>
              </a:rPr>
              <a:t>El archivo completo incluye datos de 1972 hasta hoy, con datos a partir de 1982 en resolución de 30m (Landsat 4-9).</a:t>
            </a:r>
            <a:endParaRPr lang="es-419" dirty="0"/>
          </a:p>
          <a:p>
            <a:pPr marL="457200" lvl="0" indent="-368300" algn="l" rtl="0">
              <a:lnSpc>
                <a:spcPct val="100000"/>
              </a:lnSpc>
              <a:spcBef>
                <a:spcPts val="800"/>
              </a:spcBef>
              <a:spcAft>
                <a:spcPts val="0"/>
              </a:spcAft>
              <a:buClr>
                <a:srgbClr val="000000"/>
              </a:buClr>
              <a:buSzPts val="2200"/>
              <a:buChar char="•"/>
            </a:pPr>
            <a:r>
              <a:rPr lang="es-419" sz="2000" dirty="0">
                <a:solidFill>
                  <a:srgbClr val="000000"/>
                </a:solidFill>
              </a:rPr>
              <a:t>Catálogo de Datos de GEE:</a:t>
            </a:r>
            <a:endParaRPr lang="es-419" dirty="0"/>
          </a:p>
          <a:p>
            <a:pPr marL="914400" lvl="1" indent="-368300" algn="l" rtl="0">
              <a:lnSpc>
                <a:spcPct val="100000"/>
              </a:lnSpc>
              <a:spcBef>
                <a:spcPts val="400"/>
              </a:spcBef>
              <a:spcAft>
                <a:spcPts val="0"/>
              </a:spcAft>
              <a:buClr>
                <a:srgbClr val="000000"/>
              </a:buClr>
              <a:buSzPts val="2200"/>
              <a:buChar char="–"/>
            </a:pPr>
            <a:r>
              <a:rPr lang="es-419" sz="2000"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https://developers.google.com/earth-engine/datasets/catalog/landsat</a:t>
            </a:r>
            <a:endParaRPr lang="es-419" sz="2000" dirty="0">
              <a:solidFill>
                <a:srgbClr val="000000"/>
              </a:solidFill>
            </a:endParaRPr>
          </a:p>
          <a:p>
            <a:pPr marL="914400" lvl="1" indent="-228600" algn="l" rtl="0">
              <a:lnSpc>
                <a:spcPct val="100000"/>
              </a:lnSpc>
              <a:spcBef>
                <a:spcPts val="400"/>
              </a:spcBef>
              <a:spcAft>
                <a:spcPts val="0"/>
              </a:spcAft>
              <a:buClr>
                <a:srgbClr val="000000"/>
              </a:buClr>
              <a:buSzPts val="2200"/>
              <a:buNone/>
            </a:pPr>
            <a:endParaRPr lang="es-419" sz="2000" dirty="0">
              <a:solidFill>
                <a:srgbClr val="000000"/>
              </a:solidFill>
            </a:endParaRPr>
          </a:p>
          <a:p>
            <a:pPr marL="914400" lvl="1" indent="-228600" algn="l" rtl="0">
              <a:lnSpc>
                <a:spcPct val="100000"/>
              </a:lnSpc>
              <a:spcBef>
                <a:spcPts val="400"/>
              </a:spcBef>
              <a:spcAft>
                <a:spcPts val="0"/>
              </a:spcAft>
              <a:buClr>
                <a:srgbClr val="000000"/>
              </a:buClr>
              <a:buSzPts val="2200"/>
              <a:buNone/>
            </a:pPr>
            <a:endParaRPr lang="es-419" sz="2000" dirty="0">
              <a:solidFill>
                <a:srgbClr val="000000"/>
              </a:solidFill>
            </a:endParaRPr>
          </a:p>
        </p:txBody>
      </p:sp>
      <p:grpSp>
        <p:nvGrpSpPr>
          <p:cNvPr id="240" name="Google Shape;240;p27"/>
          <p:cNvGrpSpPr/>
          <p:nvPr/>
        </p:nvGrpSpPr>
        <p:grpSpPr>
          <a:xfrm>
            <a:off x="6141735" y="1130284"/>
            <a:ext cx="5093501" cy="5370124"/>
            <a:chOff x="5872607" y="906923"/>
            <a:chExt cx="6874648" cy="7549301"/>
          </a:xfrm>
        </p:grpSpPr>
        <p:pic>
          <p:nvPicPr>
            <p:cNvPr id="241" name="Google Shape;241;p27"/>
            <p:cNvPicPr preferRelativeResize="0"/>
            <p:nvPr/>
          </p:nvPicPr>
          <p:blipFill rotWithShape="1">
            <a:blip r:embed="rId4">
              <a:alphaModFix/>
            </a:blip>
            <a:srcRect/>
            <a:stretch/>
          </p:blipFill>
          <p:spPr>
            <a:xfrm>
              <a:off x="5872607" y="5932168"/>
              <a:ext cx="3326526" cy="2524056"/>
            </a:xfrm>
            <a:prstGeom prst="rect">
              <a:avLst/>
            </a:prstGeom>
            <a:noFill/>
            <a:ln>
              <a:noFill/>
            </a:ln>
          </p:spPr>
        </p:pic>
        <p:pic>
          <p:nvPicPr>
            <p:cNvPr id="242" name="Google Shape;242;p27"/>
            <p:cNvPicPr preferRelativeResize="0"/>
            <p:nvPr/>
          </p:nvPicPr>
          <p:blipFill rotWithShape="1">
            <a:blip r:embed="rId5">
              <a:alphaModFix/>
            </a:blip>
            <a:srcRect/>
            <a:stretch/>
          </p:blipFill>
          <p:spPr>
            <a:xfrm>
              <a:off x="9414799" y="3431920"/>
              <a:ext cx="3332456" cy="2512370"/>
            </a:xfrm>
            <a:prstGeom prst="rect">
              <a:avLst/>
            </a:prstGeom>
            <a:noFill/>
            <a:ln>
              <a:noFill/>
            </a:ln>
          </p:spPr>
        </p:pic>
        <p:pic>
          <p:nvPicPr>
            <p:cNvPr id="243" name="Google Shape;243;p27"/>
            <p:cNvPicPr preferRelativeResize="0"/>
            <p:nvPr/>
          </p:nvPicPr>
          <p:blipFill rotWithShape="1">
            <a:blip r:embed="rId6">
              <a:alphaModFix/>
            </a:blip>
            <a:srcRect/>
            <a:stretch/>
          </p:blipFill>
          <p:spPr>
            <a:xfrm>
              <a:off x="5880019" y="3429000"/>
              <a:ext cx="3332456" cy="2518213"/>
            </a:xfrm>
            <a:prstGeom prst="rect">
              <a:avLst/>
            </a:prstGeom>
            <a:noFill/>
            <a:ln>
              <a:noFill/>
            </a:ln>
          </p:spPr>
        </p:pic>
        <p:pic>
          <p:nvPicPr>
            <p:cNvPr id="244" name="Google Shape;244;p27"/>
            <p:cNvPicPr preferRelativeResize="0"/>
            <p:nvPr/>
          </p:nvPicPr>
          <p:blipFill rotWithShape="1">
            <a:blip r:embed="rId7">
              <a:alphaModFix/>
            </a:blip>
            <a:srcRect/>
            <a:stretch/>
          </p:blipFill>
          <p:spPr>
            <a:xfrm>
              <a:off x="9408869" y="913456"/>
              <a:ext cx="3338386" cy="2524055"/>
            </a:xfrm>
            <a:prstGeom prst="rect">
              <a:avLst/>
            </a:prstGeom>
            <a:noFill/>
            <a:ln>
              <a:noFill/>
            </a:ln>
          </p:spPr>
        </p:pic>
        <p:pic>
          <p:nvPicPr>
            <p:cNvPr id="245" name="Google Shape;245;p27"/>
            <p:cNvPicPr preferRelativeResize="0"/>
            <p:nvPr/>
          </p:nvPicPr>
          <p:blipFill rotWithShape="1">
            <a:blip r:embed="rId8">
              <a:alphaModFix/>
            </a:blip>
            <a:srcRect/>
            <a:stretch/>
          </p:blipFill>
          <p:spPr>
            <a:xfrm>
              <a:off x="5891879" y="906923"/>
              <a:ext cx="3338386" cy="2506527"/>
            </a:xfrm>
            <a:prstGeom prst="rect">
              <a:avLst/>
            </a:prstGeom>
            <a:noFill/>
            <a:ln>
              <a:noFill/>
            </a:ln>
          </p:spPr>
        </p:pic>
      </p:grpSp>
      <p:sp>
        <p:nvSpPr>
          <p:cNvPr id="246" name="Google Shape;246;p27"/>
          <p:cNvSpPr txBox="1"/>
          <p:nvPr/>
        </p:nvSpPr>
        <p:spPr>
          <a:xfrm>
            <a:off x="8761790" y="4907532"/>
            <a:ext cx="2473446"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200" b="0" i="0" u="none" strike="noStrike" cap="none" dirty="0">
                <a:solidFill>
                  <a:srgbClr val="000000"/>
                </a:solidFill>
                <a:latin typeface="Century Gothic"/>
                <a:ea typeface="Century Gothic"/>
                <a:cs typeface="Century Gothic"/>
                <a:sym typeface="Century Gothic"/>
              </a:rPr>
              <a:t>Colecciones de series de Landsat disponibles en el catálogo de datos</a:t>
            </a:r>
            <a:r>
              <a:rPr lang="en-US" sz="1200" b="0" i="0" u="none" strike="noStrike" cap="none" dirty="0">
                <a:solidFill>
                  <a:srgbClr val="000000"/>
                </a:solidFill>
                <a:latin typeface="Century Gothic"/>
                <a:ea typeface="Century Gothic"/>
                <a:cs typeface="Century Gothic"/>
                <a:sym typeface="Century Gothic"/>
              </a:rPr>
              <a:t>. Fuente de la Imagen: </a:t>
            </a:r>
            <a:r>
              <a:rPr lang="en-U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Earth Engine Data Catalog</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Datos Satelitales Disponibles en </a:t>
            </a:r>
            <a:r>
              <a:rPr lang="en-US" dirty="0"/>
              <a:t>GEE: Sentinel-2</a:t>
            </a:r>
            <a:endParaRPr dirty="0"/>
          </a:p>
        </p:txBody>
      </p:sp>
      <p:sp>
        <p:nvSpPr>
          <p:cNvPr id="253" name="Google Shape;253;p28"/>
          <p:cNvSpPr txBox="1">
            <a:spLocks noGrp="1"/>
          </p:cNvSpPr>
          <p:nvPr>
            <p:ph type="body" idx="1"/>
          </p:nvPr>
        </p:nvSpPr>
        <p:spPr>
          <a:xfrm>
            <a:off x="242316" y="1130284"/>
            <a:ext cx="4343539" cy="5143516"/>
          </a:xfrm>
          <a:prstGeom prst="rect">
            <a:avLst/>
          </a:prstGeom>
          <a:noFill/>
          <a:ln>
            <a:noFill/>
          </a:ln>
        </p:spPr>
        <p:txBody>
          <a:bodyPr spcFirstLastPara="1" wrap="square" lIns="0" tIns="60925" rIns="121875" bIns="60925" anchor="t" anchorCtr="0">
            <a:normAutofit fontScale="92500" lnSpcReduction="20000"/>
          </a:bodyPr>
          <a:lstStyle/>
          <a:p>
            <a:pPr marL="457200" lvl="0" indent="-368300" algn="l" rtl="0">
              <a:lnSpc>
                <a:spcPct val="100000"/>
              </a:lnSpc>
              <a:spcBef>
                <a:spcPts val="800"/>
              </a:spcBef>
              <a:spcAft>
                <a:spcPts val="0"/>
              </a:spcAft>
              <a:buClr>
                <a:schemeClr val="dk1"/>
              </a:buClr>
              <a:buSzPct val="108108"/>
              <a:buChar char="•"/>
            </a:pPr>
            <a:r>
              <a:rPr lang="es-419" dirty="0"/>
              <a:t>Datos de Sentinel-2 incluyen:</a:t>
            </a:r>
          </a:p>
          <a:p>
            <a:pPr marL="914400" lvl="1" indent="-368300" algn="l" rtl="0">
              <a:lnSpc>
                <a:spcPct val="100000"/>
              </a:lnSpc>
              <a:spcBef>
                <a:spcPts val="400"/>
              </a:spcBef>
              <a:spcAft>
                <a:spcPts val="0"/>
              </a:spcAft>
              <a:buSzPct val="108108"/>
              <a:buChar char="–"/>
            </a:pPr>
            <a:r>
              <a:rPr lang="es-419" dirty="0"/>
              <a:t>Cima de la Atmósfera</a:t>
            </a:r>
          </a:p>
          <a:p>
            <a:pPr marL="914400" lvl="1" indent="-368300" algn="l" rtl="0">
              <a:lnSpc>
                <a:spcPct val="100000"/>
              </a:lnSpc>
              <a:spcBef>
                <a:spcPts val="400"/>
              </a:spcBef>
              <a:spcAft>
                <a:spcPts val="0"/>
              </a:spcAft>
              <a:buSzPct val="108108"/>
              <a:buChar char="–"/>
            </a:pPr>
            <a:r>
              <a:rPr lang="es-419" dirty="0"/>
              <a:t>Reflectancia Superficial</a:t>
            </a:r>
          </a:p>
          <a:p>
            <a:pPr marL="457200" lvl="0" indent="-368300" algn="l" rtl="0">
              <a:lnSpc>
                <a:spcPct val="100000"/>
              </a:lnSpc>
              <a:spcBef>
                <a:spcPts val="800"/>
              </a:spcBef>
              <a:spcAft>
                <a:spcPts val="0"/>
              </a:spcAft>
              <a:buClr>
                <a:srgbClr val="000000"/>
              </a:buClr>
              <a:buSzPct val="108108"/>
              <a:buChar char="•"/>
            </a:pPr>
            <a:r>
              <a:rPr lang="es-419" dirty="0">
                <a:solidFill>
                  <a:srgbClr val="000000"/>
                </a:solidFill>
              </a:rPr>
              <a:t>Las aplicaciones de Sentinel-2 para el suelo son muy similares a las de Landsat, pero con algunas diferencias:</a:t>
            </a:r>
            <a:endParaRPr lang="es-419" dirty="0"/>
          </a:p>
          <a:p>
            <a:pPr marL="914400" lvl="1" indent="-368300" algn="l" rtl="0">
              <a:lnSpc>
                <a:spcPct val="100000"/>
              </a:lnSpc>
              <a:spcBef>
                <a:spcPts val="400"/>
              </a:spcBef>
              <a:spcAft>
                <a:spcPts val="0"/>
              </a:spcAft>
              <a:buClr>
                <a:srgbClr val="000000"/>
              </a:buClr>
              <a:buSzPct val="108108"/>
              <a:buChar char="–"/>
            </a:pPr>
            <a:r>
              <a:rPr lang="es-419" dirty="0">
                <a:solidFill>
                  <a:srgbClr val="000000"/>
                </a:solidFill>
              </a:rPr>
              <a:t>Resolución espacial de 10 a 20m</a:t>
            </a:r>
            <a:endParaRPr lang="es-419" dirty="0"/>
          </a:p>
          <a:p>
            <a:pPr marL="914400" lvl="1" indent="-368300" algn="l" rtl="0">
              <a:lnSpc>
                <a:spcPct val="100000"/>
              </a:lnSpc>
              <a:spcBef>
                <a:spcPts val="400"/>
              </a:spcBef>
              <a:spcAft>
                <a:spcPts val="0"/>
              </a:spcAft>
              <a:buClr>
                <a:srgbClr val="000000"/>
              </a:buClr>
              <a:buSzPct val="108108"/>
              <a:buChar char="–"/>
            </a:pPr>
            <a:r>
              <a:rPr lang="es-419" dirty="0">
                <a:solidFill>
                  <a:srgbClr val="000000"/>
                </a:solidFill>
              </a:rPr>
              <a:t>Tiempo de revisita de 5 días</a:t>
            </a:r>
            <a:endParaRPr lang="es-419" dirty="0"/>
          </a:p>
          <a:p>
            <a:pPr marL="914400" lvl="1" indent="-368300" algn="l" rtl="0">
              <a:lnSpc>
                <a:spcPct val="100000"/>
              </a:lnSpc>
              <a:spcBef>
                <a:spcPts val="400"/>
              </a:spcBef>
              <a:spcAft>
                <a:spcPts val="0"/>
              </a:spcAft>
              <a:buClr>
                <a:srgbClr val="000000"/>
              </a:buClr>
              <a:buSzPct val="108108"/>
              <a:buChar char="–"/>
            </a:pPr>
            <a:r>
              <a:rPr lang="es-419" dirty="0">
                <a:solidFill>
                  <a:srgbClr val="000000"/>
                </a:solidFill>
              </a:rPr>
              <a:t>Menor cobertura temporal</a:t>
            </a:r>
            <a:endParaRPr lang="es-419" dirty="0"/>
          </a:p>
          <a:p>
            <a:pPr marL="457200" lvl="0" indent="-368300" algn="l" rtl="0">
              <a:lnSpc>
                <a:spcPct val="100000"/>
              </a:lnSpc>
              <a:spcBef>
                <a:spcPts val="800"/>
              </a:spcBef>
              <a:spcAft>
                <a:spcPts val="0"/>
              </a:spcAft>
              <a:buClr>
                <a:srgbClr val="000000"/>
              </a:buClr>
              <a:buSzPct val="108108"/>
              <a:buChar char="•"/>
            </a:pPr>
            <a:r>
              <a:rPr lang="es-419" dirty="0">
                <a:solidFill>
                  <a:srgbClr val="000000"/>
                </a:solidFill>
              </a:rPr>
              <a:t>Catálogo de Datos de GEE:</a:t>
            </a:r>
            <a:endParaRPr lang="es-419" dirty="0"/>
          </a:p>
          <a:p>
            <a:pPr marL="914400" lvl="1" indent="-368300" algn="l" rtl="0">
              <a:lnSpc>
                <a:spcPct val="100000"/>
              </a:lnSpc>
              <a:spcBef>
                <a:spcPts val="400"/>
              </a:spcBef>
              <a:spcAft>
                <a:spcPts val="0"/>
              </a:spcAft>
              <a:buClr>
                <a:srgbClr val="000000"/>
              </a:buClr>
              <a:buSzPct val="108108"/>
              <a:buChar char="–"/>
            </a:pPr>
            <a:r>
              <a:rPr lang="es-419"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https://developers.google.com/earth-engine/datasets/catalog/sentinel-2</a:t>
            </a:r>
            <a:endParaRPr lang="es-419" dirty="0">
              <a:solidFill>
                <a:srgbClr val="000000"/>
              </a:solidFill>
            </a:endParaRPr>
          </a:p>
          <a:p>
            <a:pPr marL="914400" lvl="1" indent="-228600" algn="l" rtl="0">
              <a:lnSpc>
                <a:spcPct val="100000"/>
              </a:lnSpc>
              <a:spcBef>
                <a:spcPts val="400"/>
              </a:spcBef>
              <a:spcAft>
                <a:spcPts val="0"/>
              </a:spcAft>
              <a:buClr>
                <a:srgbClr val="000000"/>
              </a:buClr>
              <a:buSzPct val="108108"/>
              <a:buNone/>
            </a:pPr>
            <a:endParaRPr lang="es-419" dirty="0">
              <a:solidFill>
                <a:srgbClr val="000000"/>
              </a:solidFill>
            </a:endParaRPr>
          </a:p>
          <a:p>
            <a:pPr marL="546100" lvl="1" indent="0" algn="l" rtl="0">
              <a:lnSpc>
                <a:spcPct val="100000"/>
              </a:lnSpc>
              <a:spcBef>
                <a:spcPts val="400"/>
              </a:spcBef>
              <a:spcAft>
                <a:spcPts val="0"/>
              </a:spcAft>
              <a:buClr>
                <a:srgbClr val="000000"/>
              </a:buClr>
              <a:buSzPct val="108108"/>
              <a:buNone/>
            </a:pPr>
            <a:endParaRPr lang="es-419" dirty="0">
              <a:solidFill>
                <a:srgbClr val="000000"/>
              </a:solidFill>
            </a:endParaRPr>
          </a:p>
          <a:p>
            <a:pPr marL="914400" lvl="1" indent="-228600" algn="l" rtl="0">
              <a:lnSpc>
                <a:spcPct val="100000"/>
              </a:lnSpc>
              <a:spcBef>
                <a:spcPts val="400"/>
              </a:spcBef>
              <a:spcAft>
                <a:spcPts val="0"/>
              </a:spcAft>
              <a:buSzPct val="108108"/>
              <a:buNone/>
            </a:pPr>
            <a:endParaRPr lang="es-419" dirty="0"/>
          </a:p>
        </p:txBody>
      </p:sp>
      <p:grpSp>
        <p:nvGrpSpPr>
          <p:cNvPr id="254" name="Google Shape;254;p28"/>
          <p:cNvGrpSpPr/>
          <p:nvPr/>
        </p:nvGrpSpPr>
        <p:grpSpPr>
          <a:xfrm>
            <a:off x="4756197" y="1673458"/>
            <a:ext cx="7192916" cy="3326376"/>
            <a:chOff x="4756197" y="1759529"/>
            <a:chExt cx="7192916" cy="3326376"/>
          </a:xfrm>
        </p:grpSpPr>
        <p:pic>
          <p:nvPicPr>
            <p:cNvPr id="255" name="Google Shape;255;p28"/>
            <p:cNvPicPr preferRelativeResize="0"/>
            <p:nvPr/>
          </p:nvPicPr>
          <p:blipFill rotWithShape="1">
            <a:blip r:embed="rId4">
              <a:alphaModFix/>
            </a:blip>
            <a:srcRect l="50936"/>
            <a:stretch/>
          </p:blipFill>
          <p:spPr>
            <a:xfrm>
              <a:off x="8359180" y="1759529"/>
              <a:ext cx="3589933" cy="2864752"/>
            </a:xfrm>
            <a:prstGeom prst="rect">
              <a:avLst/>
            </a:prstGeom>
            <a:noFill/>
            <a:ln>
              <a:noFill/>
            </a:ln>
          </p:spPr>
        </p:pic>
        <p:pic>
          <p:nvPicPr>
            <p:cNvPr id="256" name="Google Shape;256;p28"/>
            <p:cNvPicPr preferRelativeResize="0"/>
            <p:nvPr/>
          </p:nvPicPr>
          <p:blipFill rotWithShape="1">
            <a:blip r:embed="rId4">
              <a:alphaModFix/>
            </a:blip>
            <a:srcRect r="50936"/>
            <a:stretch/>
          </p:blipFill>
          <p:spPr>
            <a:xfrm>
              <a:off x="4756197" y="1759529"/>
              <a:ext cx="3589933" cy="2864752"/>
            </a:xfrm>
            <a:prstGeom prst="rect">
              <a:avLst/>
            </a:prstGeom>
            <a:noFill/>
            <a:ln>
              <a:noFill/>
            </a:ln>
          </p:spPr>
        </p:pic>
        <p:sp>
          <p:nvSpPr>
            <p:cNvPr id="257" name="Google Shape;257;p28"/>
            <p:cNvSpPr txBox="1"/>
            <p:nvPr/>
          </p:nvSpPr>
          <p:spPr>
            <a:xfrm>
              <a:off x="4756197" y="4624281"/>
              <a:ext cx="719291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200" b="0" i="0" u="none" strike="noStrike" cap="none" dirty="0">
                  <a:solidFill>
                    <a:srgbClr val="000000"/>
                  </a:solidFill>
                  <a:latin typeface="Century Gothic"/>
                  <a:ea typeface="Century Gothic"/>
                  <a:cs typeface="Century Gothic"/>
                  <a:sym typeface="Century Gothic"/>
                </a:rPr>
                <a:t>Productos de datos de Sentinel-2 disponibles en GEE. Note que la cobertura temporal comienza en 2015 y 2017</a:t>
              </a:r>
              <a:r>
                <a:rPr lang="en-US" sz="1200" b="0" i="0" u="none" strike="noStrike" cap="none" dirty="0">
                  <a:solidFill>
                    <a:srgbClr val="000000"/>
                  </a:solidFill>
                  <a:latin typeface="Century Gothic"/>
                  <a:ea typeface="Century Gothic"/>
                  <a:cs typeface="Century Gothic"/>
                  <a:sym typeface="Century Gothic"/>
                </a:rPr>
                <a:t>. Fuente de la Imagen: </a:t>
              </a:r>
              <a:r>
                <a:rPr lang="en-U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Earth Engine Data Catalog</a:t>
              </a:r>
              <a:endParaRPr sz="1200" b="0" i="0" u="none" strike="noStrike" cap="none" dirty="0">
                <a:solidFill>
                  <a:srgbClr val="000000"/>
                </a:solidFill>
                <a:latin typeface="Century Gothic"/>
                <a:ea typeface="Century Gothic"/>
                <a:cs typeface="Century Gothic"/>
                <a:sym typeface="Century Gothic"/>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Datos Satelitales Disponibles en </a:t>
            </a:r>
            <a:r>
              <a:rPr lang="en-US" dirty="0"/>
              <a:t>GEE: MODIS</a:t>
            </a:r>
            <a:endParaRPr dirty="0"/>
          </a:p>
        </p:txBody>
      </p:sp>
      <p:sp>
        <p:nvSpPr>
          <p:cNvPr id="264" name="Google Shape;264;p29"/>
          <p:cNvSpPr txBox="1">
            <a:spLocks noGrp="1"/>
          </p:cNvSpPr>
          <p:nvPr>
            <p:ph type="body" idx="1"/>
          </p:nvPr>
        </p:nvSpPr>
        <p:spPr>
          <a:xfrm>
            <a:off x="242315" y="1130284"/>
            <a:ext cx="5022415" cy="5143516"/>
          </a:xfrm>
          <a:prstGeom prst="rect">
            <a:avLst/>
          </a:prstGeom>
          <a:noFill/>
          <a:ln>
            <a:noFill/>
          </a:ln>
        </p:spPr>
        <p:txBody>
          <a:bodyPr spcFirstLastPara="1" wrap="square" lIns="0" tIns="60925" rIns="121875" bIns="60925" anchor="t" anchorCtr="0">
            <a:normAutofit fontScale="92500" lnSpcReduction="10000"/>
          </a:bodyPr>
          <a:lstStyle/>
          <a:p>
            <a:pPr marL="457200" lvl="0" indent="-368300" algn="l" rtl="0">
              <a:lnSpc>
                <a:spcPct val="100000"/>
              </a:lnSpc>
              <a:spcBef>
                <a:spcPts val="800"/>
              </a:spcBef>
              <a:spcAft>
                <a:spcPts val="0"/>
              </a:spcAft>
              <a:buClr>
                <a:schemeClr val="dk1"/>
              </a:buClr>
              <a:buSzPct val="108108"/>
              <a:buChar char="•"/>
            </a:pPr>
            <a:r>
              <a:rPr lang="es-419" dirty="0"/>
              <a:t>Los productos de datos de reflectancia de MODIS incluyen:</a:t>
            </a:r>
          </a:p>
          <a:p>
            <a:pPr marL="914400" lvl="1" indent="-368300" algn="l" rtl="0">
              <a:lnSpc>
                <a:spcPct val="100000"/>
              </a:lnSpc>
              <a:spcBef>
                <a:spcPts val="400"/>
              </a:spcBef>
              <a:spcAft>
                <a:spcPts val="0"/>
              </a:spcAft>
              <a:buSzPct val="108108"/>
              <a:buChar char="–"/>
            </a:pPr>
            <a:r>
              <a:rPr lang="es-419" dirty="0"/>
              <a:t>Reflectancia en el Nadir BRDF-Ajustada de 500m Diaria</a:t>
            </a:r>
          </a:p>
          <a:p>
            <a:pPr marL="914400" lvl="1" indent="-368300" algn="l" rtl="0">
              <a:lnSpc>
                <a:spcPct val="100000"/>
              </a:lnSpc>
              <a:spcBef>
                <a:spcPts val="400"/>
              </a:spcBef>
              <a:spcAft>
                <a:spcPts val="0"/>
              </a:spcAft>
              <a:buSzPct val="108108"/>
              <a:buChar char="–"/>
            </a:pPr>
            <a:r>
              <a:rPr lang="es-419" dirty="0"/>
              <a:t>Reflectancia Superficial de 250m Global, Diaria</a:t>
            </a:r>
          </a:p>
          <a:p>
            <a:pPr marL="914400" lvl="1" indent="-368300" algn="l" rtl="0">
              <a:lnSpc>
                <a:spcPct val="100000"/>
              </a:lnSpc>
              <a:spcBef>
                <a:spcPts val="400"/>
              </a:spcBef>
              <a:spcAft>
                <a:spcPts val="0"/>
              </a:spcAft>
              <a:buSzPct val="108108"/>
              <a:buChar char="–"/>
            </a:pPr>
            <a:r>
              <a:rPr lang="es-419" dirty="0"/>
              <a:t>Reflectancia Superficial de 250m Global cada 8 días</a:t>
            </a:r>
          </a:p>
          <a:p>
            <a:pPr marL="457200" lvl="0" indent="-368300" algn="l" rtl="0">
              <a:lnSpc>
                <a:spcPct val="100000"/>
              </a:lnSpc>
              <a:spcBef>
                <a:spcPts val="800"/>
              </a:spcBef>
              <a:spcAft>
                <a:spcPts val="0"/>
              </a:spcAft>
              <a:buClr>
                <a:srgbClr val="000000"/>
              </a:buClr>
              <a:buSzPct val="108108"/>
              <a:buChar char="•"/>
            </a:pPr>
            <a:r>
              <a:rPr lang="es-419" dirty="0">
                <a:solidFill>
                  <a:srgbClr val="000000"/>
                </a:solidFill>
              </a:rPr>
              <a:t>Productos preprocesados incluyen:</a:t>
            </a:r>
            <a:endParaRPr lang="es-419" dirty="0"/>
          </a:p>
          <a:p>
            <a:pPr marL="914400" lvl="1" indent="-368300" algn="l" rtl="0">
              <a:lnSpc>
                <a:spcPct val="100000"/>
              </a:lnSpc>
              <a:spcBef>
                <a:spcPts val="400"/>
              </a:spcBef>
              <a:spcAft>
                <a:spcPts val="0"/>
              </a:spcAft>
              <a:buClr>
                <a:srgbClr val="000000"/>
              </a:buClr>
              <a:buSzPct val="108108"/>
              <a:buChar char="–"/>
            </a:pPr>
            <a:r>
              <a:rPr lang="es-419" dirty="0">
                <a:solidFill>
                  <a:srgbClr val="000000"/>
                </a:solidFill>
              </a:rPr>
              <a:t>Cobertura de Nieve de 50m Global Diaria</a:t>
            </a:r>
            <a:endParaRPr lang="es-419" dirty="0"/>
          </a:p>
          <a:p>
            <a:pPr marL="914400" lvl="1" indent="-368300" algn="l" rtl="0">
              <a:lnSpc>
                <a:spcPct val="100000"/>
              </a:lnSpc>
              <a:spcBef>
                <a:spcPts val="400"/>
              </a:spcBef>
              <a:spcAft>
                <a:spcPts val="0"/>
              </a:spcAft>
              <a:buClr>
                <a:srgbClr val="000000"/>
              </a:buClr>
              <a:buSzPct val="108108"/>
              <a:buChar char="–"/>
            </a:pPr>
            <a:r>
              <a:rPr lang="es-419" dirty="0">
                <a:solidFill>
                  <a:srgbClr val="000000"/>
                </a:solidFill>
              </a:rPr>
              <a:t>Índices de Vegetación de 250m Globales cada 16 días</a:t>
            </a:r>
            <a:endParaRPr lang="es-419" dirty="0"/>
          </a:p>
          <a:p>
            <a:pPr marL="914400" lvl="1" indent="-368300" algn="l" rtl="0">
              <a:lnSpc>
                <a:spcPct val="100000"/>
              </a:lnSpc>
              <a:spcBef>
                <a:spcPts val="400"/>
              </a:spcBef>
              <a:spcAft>
                <a:spcPts val="0"/>
              </a:spcAft>
              <a:buClr>
                <a:srgbClr val="000000"/>
              </a:buClr>
              <a:buSzPct val="108108"/>
              <a:buChar char="–"/>
            </a:pPr>
            <a:r>
              <a:rPr lang="es-419" dirty="0">
                <a:solidFill>
                  <a:srgbClr val="000000"/>
                </a:solidFill>
              </a:rPr>
              <a:t>Tipo de Cobertura Terrestre de 500m Global Anual</a:t>
            </a:r>
            <a:endParaRPr lang="es-419" dirty="0"/>
          </a:p>
        </p:txBody>
      </p:sp>
      <p:pic>
        <p:nvPicPr>
          <p:cNvPr id="265" name="Google Shape;265;p29"/>
          <p:cNvPicPr preferRelativeResize="0"/>
          <p:nvPr/>
        </p:nvPicPr>
        <p:blipFill rotWithShape="1">
          <a:blip r:embed="rId3">
            <a:alphaModFix/>
          </a:blip>
          <a:srcRect l="4749" r="6980"/>
          <a:stretch/>
        </p:blipFill>
        <p:spPr>
          <a:xfrm>
            <a:off x="5298069" y="1296539"/>
            <a:ext cx="6698521" cy="3884629"/>
          </a:xfrm>
          <a:prstGeom prst="rect">
            <a:avLst/>
          </a:prstGeom>
          <a:noFill/>
          <a:ln>
            <a:noFill/>
          </a:ln>
        </p:spPr>
      </p:pic>
      <p:sp>
        <p:nvSpPr>
          <p:cNvPr id="266" name="Google Shape;266;p29"/>
          <p:cNvSpPr txBox="1"/>
          <p:nvPr/>
        </p:nvSpPr>
        <p:spPr>
          <a:xfrm>
            <a:off x="5298068" y="5181168"/>
            <a:ext cx="669852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200" b="0" i="0" u="none" strike="noStrike" cap="none" dirty="0">
                <a:solidFill>
                  <a:srgbClr val="000000"/>
                </a:solidFill>
                <a:latin typeface="Century Gothic"/>
                <a:ea typeface="Century Gothic"/>
                <a:cs typeface="Century Gothic"/>
                <a:sym typeface="Century Gothic"/>
              </a:rPr>
              <a:t>Imagen de co</a:t>
            </a:r>
            <a:r>
              <a:rPr lang="es-419" sz="1200" dirty="0">
                <a:latin typeface="Century Gothic"/>
                <a:ea typeface="Century Gothic"/>
                <a:cs typeface="Century Gothic"/>
                <a:sym typeface="Century Gothic"/>
              </a:rPr>
              <a:t>lor falso de la</a:t>
            </a:r>
            <a:r>
              <a:rPr lang="en-US" sz="1200" b="0" i="0" u="none" strike="noStrike" cap="none" dirty="0">
                <a:solidFill>
                  <a:srgbClr val="000000"/>
                </a:solidFill>
                <a:latin typeface="Century Gothic"/>
                <a:ea typeface="Century Gothic"/>
                <a:cs typeface="Century Gothic"/>
                <a:sym typeface="Century Gothic"/>
              </a:rPr>
              <a:t> </a:t>
            </a:r>
            <a:r>
              <a:rPr lang="es-419" sz="1200" dirty="0">
                <a:latin typeface="Century Gothic"/>
                <a:ea typeface="Century Gothic"/>
                <a:cs typeface="Century Gothic"/>
                <a:sym typeface="Century Gothic"/>
              </a:rPr>
              <a:t>Reflectancia</a:t>
            </a:r>
            <a:r>
              <a:rPr lang="en-US" sz="1200" dirty="0">
                <a:latin typeface="Century Gothic"/>
                <a:ea typeface="Century Gothic"/>
                <a:cs typeface="Century Gothic"/>
                <a:sym typeface="Century Gothic"/>
              </a:rPr>
              <a:t> Superficial Global </a:t>
            </a:r>
            <a:r>
              <a:rPr lang="es-419" sz="1200" dirty="0">
                <a:latin typeface="Century Gothic"/>
                <a:ea typeface="Century Gothic"/>
                <a:cs typeface="Century Gothic"/>
                <a:sym typeface="Century Gothic"/>
              </a:rPr>
              <a:t>Diaria</a:t>
            </a:r>
            <a:r>
              <a:rPr lang="en-US" sz="1200" dirty="0">
                <a:latin typeface="Century Gothic"/>
                <a:ea typeface="Century Gothic"/>
                <a:cs typeface="Century Gothic"/>
                <a:sym typeface="Century Gothic"/>
              </a:rPr>
              <a:t> de 250m de </a:t>
            </a:r>
            <a:r>
              <a:rPr lang="en-US" sz="1200" b="0" i="0" u="none" strike="noStrike" cap="none" dirty="0">
                <a:solidFill>
                  <a:srgbClr val="000000"/>
                </a:solidFill>
                <a:latin typeface="Century Gothic"/>
                <a:ea typeface="Century Gothic"/>
                <a:cs typeface="Century Gothic"/>
                <a:sym typeface="Century Gothic"/>
              </a:rPr>
              <a:t>Terra </a:t>
            </a:r>
            <a:r>
              <a:rPr lang="es-419" sz="1200" b="0" i="0" u="none" strike="noStrike" cap="none" dirty="0">
                <a:solidFill>
                  <a:srgbClr val="000000"/>
                </a:solidFill>
                <a:latin typeface="Century Gothic"/>
                <a:ea typeface="Century Gothic"/>
                <a:cs typeface="Century Gothic"/>
                <a:sym typeface="Century Gothic"/>
              </a:rPr>
              <a:t>proyectada </a:t>
            </a:r>
            <a:r>
              <a:rPr lang="es-419" sz="1200" dirty="0">
                <a:latin typeface="Century Gothic"/>
                <a:ea typeface="Century Gothic"/>
                <a:cs typeface="Century Gothic"/>
                <a:sym typeface="Century Gothic"/>
              </a:rPr>
              <a:t>en la API de JavaScript de </a:t>
            </a:r>
            <a:r>
              <a:rPr lang="en-US" sz="1200" b="0" i="0" u="none" strike="noStrike" cap="none" dirty="0">
                <a:solidFill>
                  <a:srgbClr val="000000"/>
                </a:solidFill>
                <a:latin typeface="Century Gothic"/>
                <a:ea typeface="Century Gothic"/>
                <a:cs typeface="Century Gothic"/>
                <a:sym typeface="Century Gothic"/>
              </a:rPr>
              <a:t>GEE. </a:t>
            </a:r>
            <a:r>
              <a:rPr lang="en-US" sz="1200" dirty="0">
                <a:latin typeface="Century Gothic"/>
                <a:ea typeface="Century Gothic"/>
                <a:cs typeface="Century Gothic"/>
                <a:sym typeface="Century Gothic"/>
              </a:rPr>
              <a:t>Fuente</a:t>
            </a:r>
            <a:r>
              <a:rPr lang="en-US" sz="1200" b="0" i="0" u="none" strike="noStrike" cap="none" dirty="0">
                <a:solidFill>
                  <a:srgbClr val="000000"/>
                </a:solidFill>
                <a:latin typeface="Century Gothic"/>
                <a:ea typeface="Century Gothic"/>
                <a:cs typeface="Century Gothic"/>
                <a:sym typeface="Century Gothic"/>
              </a:rPr>
              <a: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 Developers</a:t>
            </a:r>
            <a:endParaRPr sz="1200" b="0" i="0" u="none" strike="noStrike" cap="none" dirty="0">
              <a:solidFill>
                <a:srgbClr val="000000"/>
              </a:solidFill>
              <a:latin typeface="Century Gothic"/>
              <a:ea typeface="Century Gothic"/>
              <a:cs typeface="Century Gothic"/>
              <a:sym typeface="Century Gothic"/>
            </a:endParaRPr>
          </a:p>
        </p:txBody>
      </p:sp>
      <p:sp>
        <p:nvSpPr>
          <p:cNvPr id="267" name="Google Shape;267;p29"/>
          <p:cNvSpPr txBox="1"/>
          <p:nvPr/>
        </p:nvSpPr>
        <p:spPr>
          <a:xfrm>
            <a:off x="5264729" y="5842906"/>
            <a:ext cx="8215743"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800" b="0" i="0" u="none" strike="noStrike" cap="none" dirty="0">
                <a:solidFill>
                  <a:srgbClr val="000000"/>
                </a:solidFill>
                <a:latin typeface="Century Gothic"/>
                <a:ea typeface="Century Gothic"/>
                <a:cs typeface="Century Gothic"/>
                <a:sym typeface="Century Gothic"/>
              </a:rPr>
              <a:t>Catálogo </a:t>
            </a:r>
            <a:r>
              <a:rPr lang="en-US" sz="1800" b="0" i="0" u="none" strike="noStrike" cap="none" dirty="0">
                <a:solidFill>
                  <a:srgbClr val="000000"/>
                </a:solidFill>
                <a:latin typeface="Century Gothic"/>
                <a:ea typeface="Century Gothic"/>
                <a:cs typeface="Century Gothic"/>
                <a:sym typeface="Century Gothic"/>
              </a:rPr>
              <a:t>MODIS GEE: </a:t>
            </a:r>
            <a:endParaRPr dirty="0"/>
          </a:p>
          <a:p>
            <a:pPr marL="0" marR="0" lvl="0" indent="0" algn="l" rtl="0">
              <a:lnSpc>
                <a:spcPct val="100000"/>
              </a:lnSpc>
              <a:spcBef>
                <a:spcPts val="0"/>
              </a:spcBef>
              <a:spcAft>
                <a:spcPts val="0"/>
              </a:spcAft>
              <a:buNone/>
            </a:pPr>
            <a:r>
              <a:rPr lang="en-US" sz="1800" b="0" i="0" u="sng" strike="noStrike" cap="none" dirty="0">
                <a:solidFill>
                  <a:srgbClr val="000000"/>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https://developers.google.com/earth-engine/datasets</a:t>
            </a:r>
            <a:endParaRPr dirty="0"/>
          </a:p>
          <a:p>
            <a:pPr marL="0" marR="0" lvl="0" indent="0" algn="l" rtl="0">
              <a:lnSpc>
                <a:spcPct val="100000"/>
              </a:lnSpc>
              <a:spcBef>
                <a:spcPts val="0"/>
              </a:spcBef>
              <a:spcAft>
                <a:spcPts val="0"/>
              </a:spcAft>
              <a:buNone/>
            </a:pPr>
            <a:r>
              <a:rPr lang="en-US" sz="1800" b="0" i="0" u="sng" strike="noStrike" cap="none" dirty="0">
                <a:solidFill>
                  <a:srgbClr val="000000"/>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/catalog/modis</a:t>
            </a:r>
            <a:endParaRPr sz="18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Datos Satelitales Disponibles en GEE</a:t>
            </a:r>
            <a:r>
              <a:rPr lang="en-US" dirty="0"/>
              <a:t>: Sentinel-1 SAR</a:t>
            </a:r>
            <a:endParaRPr dirty="0"/>
          </a:p>
        </p:txBody>
      </p:sp>
      <p:sp>
        <p:nvSpPr>
          <p:cNvPr id="274" name="Google Shape;274;p30"/>
          <p:cNvSpPr txBox="1">
            <a:spLocks noGrp="1"/>
          </p:cNvSpPr>
          <p:nvPr>
            <p:ph type="body" idx="1"/>
          </p:nvPr>
        </p:nvSpPr>
        <p:spPr>
          <a:xfrm>
            <a:off x="242315" y="1130284"/>
            <a:ext cx="4939285"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s-419" sz="2000" dirty="0"/>
              <a:t>Hay datos SAR preprocesados de Sentinel-1 disponibles para trabajar en GEE.</a:t>
            </a:r>
            <a:endParaRPr lang="es-419" dirty="0"/>
          </a:p>
          <a:p>
            <a:pPr marL="457200" lvl="0" indent="-368300" algn="l" rtl="0">
              <a:lnSpc>
                <a:spcPct val="100000"/>
              </a:lnSpc>
              <a:spcBef>
                <a:spcPts val="800"/>
              </a:spcBef>
              <a:spcAft>
                <a:spcPts val="0"/>
              </a:spcAft>
              <a:buClr>
                <a:schemeClr val="dk1"/>
              </a:buClr>
              <a:buSzPts val="2200"/>
              <a:buChar char="•"/>
            </a:pPr>
            <a:r>
              <a:rPr lang="es-419" sz="2000" dirty="0"/>
              <a:t>Capacitación de ARSET anterior:</a:t>
            </a:r>
            <a:endParaRPr lang="es-419" dirty="0"/>
          </a:p>
          <a:p>
            <a:pPr marL="914400" lvl="1" indent="-368300" algn="l" rtl="0">
              <a:lnSpc>
                <a:spcPct val="100000"/>
              </a:lnSpc>
              <a:spcBef>
                <a:spcPts val="400"/>
              </a:spcBef>
              <a:spcAft>
                <a:spcPts val="0"/>
              </a:spcAft>
              <a:buSzPts val="2200"/>
              <a:buChar char="–"/>
            </a:pPr>
            <a:r>
              <a:rPr lang="es-419" sz="2000" u="sng" dirty="0">
                <a:solidFill>
                  <a:schemeClr val="hlink"/>
                </a:solidFill>
                <a:hlinkClick r:id="rId3"/>
              </a:rPr>
              <a:t>Mapeo y Monitoreo de los Bosques con Datos SAR</a:t>
            </a:r>
            <a:endParaRPr lang="es-419" sz="2000" dirty="0"/>
          </a:p>
          <a:p>
            <a:pPr marL="457200" lvl="0" indent="-368300" algn="l" rtl="0">
              <a:lnSpc>
                <a:spcPct val="100000"/>
              </a:lnSpc>
              <a:spcBef>
                <a:spcPts val="800"/>
              </a:spcBef>
              <a:spcAft>
                <a:spcPts val="0"/>
              </a:spcAft>
              <a:buClr>
                <a:srgbClr val="000000"/>
              </a:buClr>
              <a:buSzPts val="2200"/>
              <a:buChar char="•"/>
            </a:pPr>
            <a:r>
              <a:rPr lang="es-419" sz="2000" dirty="0">
                <a:solidFill>
                  <a:srgbClr val="000000"/>
                </a:solidFill>
              </a:rPr>
              <a:t>Catálogo de Datos de GEE:</a:t>
            </a:r>
            <a:endParaRPr lang="es-419" dirty="0"/>
          </a:p>
          <a:p>
            <a:pPr marL="914400" lvl="1" indent="-368300" algn="l" rtl="0">
              <a:lnSpc>
                <a:spcPct val="100000"/>
              </a:lnSpc>
              <a:spcBef>
                <a:spcPts val="400"/>
              </a:spcBef>
              <a:spcAft>
                <a:spcPts val="0"/>
              </a:spcAft>
              <a:buClr>
                <a:srgbClr val="000000"/>
              </a:buClr>
              <a:buSzPts val="2200"/>
              <a:buChar char="–"/>
            </a:pPr>
            <a:r>
              <a:rPr lang="es-419" sz="2000" u="sng" dirty="0">
                <a:solidFill>
                  <a:srgbClr val="000000"/>
                </a:solidFill>
                <a:hlinkClick r:id="rId4">
                  <a:extLst>
                    <a:ext uri="{A12FA001-AC4F-418D-AE19-62706E023703}">
                      <ahyp:hlinkClr xmlns:ahyp="http://schemas.microsoft.com/office/drawing/2018/hyperlinkcolor" val="tx"/>
                    </a:ext>
                  </a:extLst>
                </a:hlinkClick>
              </a:rPr>
              <a:t>https://developers.google.com/earth-engine/datasets/catalog/COPERNICUS_S1_GRD</a:t>
            </a:r>
            <a:endParaRPr lang="es-419" sz="2000" dirty="0">
              <a:solidFill>
                <a:srgbClr val="000000"/>
              </a:solidFill>
            </a:endParaRPr>
          </a:p>
          <a:p>
            <a:pPr marL="914400" lvl="1" indent="-228600" algn="l" rtl="0">
              <a:lnSpc>
                <a:spcPct val="100000"/>
              </a:lnSpc>
              <a:spcBef>
                <a:spcPts val="400"/>
              </a:spcBef>
              <a:spcAft>
                <a:spcPts val="0"/>
              </a:spcAft>
              <a:buSzPts val="2200"/>
              <a:buNone/>
            </a:pPr>
            <a:endParaRPr lang="es-419" sz="2000" dirty="0"/>
          </a:p>
        </p:txBody>
      </p:sp>
      <p:pic>
        <p:nvPicPr>
          <p:cNvPr id="275" name="Google Shape;275;p30"/>
          <p:cNvPicPr preferRelativeResize="0"/>
          <p:nvPr/>
        </p:nvPicPr>
        <p:blipFill>
          <a:blip r:embed="rId5"/>
          <a:srcRect/>
          <a:stretch/>
        </p:blipFill>
        <p:spPr>
          <a:xfrm>
            <a:off x="5768686" y="1389899"/>
            <a:ext cx="5264730" cy="3769908"/>
          </a:xfrm>
          <a:prstGeom prst="rect">
            <a:avLst/>
          </a:prstGeom>
          <a:noFill/>
          <a:ln>
            <a:noFill/>
          </a:ln>
        </p:spPr>
      </p:pic>
      <p:sp>
        <p:nvSpPr>
          <p:cNvPr id="276" name="Google Shape;276;p30"/>
          <p:cNvSpPr txBox="1"/>
          <p:nvPr/>
        </p:nvSpPr>
        <p:spPr>
          <a:xfrm>
            <a:off x="5768686" y="5276547"/>
            <a:ext cx="526473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200" dirty="0">
                <a:latin typeface="Century Gothic"/>
                <a:ea typeface="Century Gothic"/>
                <a:cs typeface="Century Gothic"/>
                <a:sym typeface="Century Gothic"/>
              </a:rPr>
              <a:t>Una capacitación de</a:t>
            </a:r>
            <a:r>
              <a:rPr lang="es-419" sz="1200" b="0" i="0" u="none" strike="noStrike" cap="none" dirty="0">
                <a:solidFill>
                  <a:srgbClr val="000000"/>
                </a:solidFill>
                <a:latin typeface="Century Gothic"/>
                <a:ea typeface="Century Gothic"/>
                <a:cs typeface="Century Gothic"/>
                <a:sym typeface="Century Gothic"/>
              </a:rPr>
              <a:t> ARSET anterior profundiza el </a:t>
            </a:r>
            <a:r>
              <a:rPr lang="es-419" sz="1200" dirty="0">
                <a:latin typeface="Century Gothic"/>
                <a:ea typeface="Century Gothic"/>
                <a:cs typeface="Century Gothic"/>
                <a:sym typeface="Century Gothic"/>
              </a:rPr>
              <a:t>uso de datos SAR para la gestión de tierras, en particular en ecosistemas con vegetación. Enlace</a:t>
            </a:r>
            <a:r>
              <a:rPr lang="es-419" sz="1200" b="0" i="0" u="none" strike="noStrike" cap="none" dirty="0">
                <a:solidFill>
                  <a:srgbClr val="000000"/>
                </a:solidFill>
                <a:latin typeface="Century Gothic"/>
                <a:ea typeface="Century Gothic"/>
                <a:cs typeface="Century Gothic"/>
                <a:sym typeface="Century Gothic"/>
              </a:rPr>
              <a:t>: </a:t>
            </a:r>
            <a:r>
              <a:rPr lang="es-419" sz="1200" b="0" i="0" u="sng" strike="noStrike" cap="none" dirty="0">
                <a:solidFill>
                  <a:srgbClr val="000000"/>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ARSET</a:t>
            </a:r>
            <a:endParaRPr lang="es-419"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b="1" dirty="0">
                <a:latin typeface="Century Gothic" panose="020B0502020202020204" pitchFamily="34" charset="0"/>
              </a:rPr>
              <a:t>Convirtiendo Datos en Información</a:t>
            </a:r>
          </a:p>
        </p:txBody>
      </p:sp>
      <p:sp>
        <p:nvSpPr>
          <p:cNvPr id="3" name="Content Placeholder 2"/>
          <p:cNvSpPr>
            <a:spLocks noGrp="1"/>
          </p:cNvSpPr>
          <p:nvPr>
            <p:ph idx="1"/>
          </p:nvPr>
        </p:nvSpPr>
        <p:spPr>
          <a:xfrm>
            <a:off x="481584" y="1474335"/>
            <a:ext cx="5577840" cy="1461308"/>
          </a:xfrm>
        </p:spPr>
        <p:txBody>
          <a:bodyPr>
            <a:normAutofit fontScale="92500" lnSpcReduction="10000"/>
          </a:bodyPr>
          <a:lstStyle/>
          <a:p>
            <a:pPr marL="146278" indent="0">
              <a:buNone/>
            </a:pPr>
            <a:r>
              <a:rPr lang="es-419" b="1" dirty="0">
                <a:latin typeface="Century Gothic" panose="020B0502020202020204" pitchFamily="34" charset="0"/>
              </a:rPr>
              <a:t>Clases espectrales</a:t>
            </a:r>
          </a:p>
          <a:p>
            <a:r>
              <a:rPr lang="es-419" dirty="0">
                <a:latin typeface="Century Gothic" panose="020B0502020202020204" pitchFamily="34" charset="0"/>
              </a:rPr>
              <a:t>Grupos de píxeles que son uniformes con respecto a sus valores de píxel en varias bandas espectrales.</a:t>
            </a:r>
          </a:p>
        </p:txBody>
      </p:sp>
      <p:sp>
        <p:nvSpPr>
          <p:cNvPr id="4" name="Text Placeholder 3"/>
          <p:cNvSpPr>
            <a:spLocks noGrp="1"/>
          </p:cNvSpPr>
          <p:nvPr>
            <p:ph type="body" sz="quarter" idx="10"/>
          </p:nvPr>
        </p:nvSpPr>
        <p:spPr/>
        <p:txBody>
          <a:bodyPr/>
          <a:lstStyle/>
          <a:p>
            <a:r>
              <a:rPr lang="es-419" dirty="0">
                <a:latin typeface="Century Gothic" panose="020B0502020202020204" pitchFamily="34" charset="0"/>
              </a:rPr>
              <a:t>Clases Espectrales vs. Informacionales</a:t>
            </a:r>
          </a:p>
        </p:txBody>
      </p:sp>
      <p:sp>
        <p:nvSpPr>
          <p:cNvPr id="5" name="Content Placeholder 4"/>
          <p:cNvSpPr>
            <a:spLocks noGrp="1"/>
          </p:cNvSpPr>
          <p:nvPr>
            <p:ph idx="11"/>
          </p:nvPr>
        </p:nvSpPr>
        <p:spPr>
          <a:xfrm>
            <a:off x="6132576" y="1474335"/>
            <a:ext cx="5577840" cy="1461308"/>
          </a:xfrm>
        </p:spPr>
        <p:txBody>
          <a:bodyPr>
            <a:normAutofit fontScale="92500" lnSpcReduction="10000"/>
          </a:bodyPr>
          <a:lstStyle/>
          <a:p>
            <a:pPr marL="146278" indent="0">
              <a:buNone/>
            </a:pPr>
            <a:r>
              <a:rPr lang="es-419" b="1" dirty="0">
                <a:latin typeface="Century Gothic" panose="020B0502020202020204" pitchFamily="34" charset="0"/>
              </a:rPr>
              <a:t>Clases Informacionales</a:t>
            </a:r>
          </a:p>
          <a:p>
            <a:r>
              <a:rPr lang="es-419" dirty="0">
                <a:latin typeface="Century Gothic" panose="020B0502020202020204" pitchFamily="34" charset="0"/>
              </a:rPr>
              <a:t>Categorías de interés para los usuarios de los datos (p.ej., agua, bosque, zona urbana, agricultura etc.)</a:t>
            </a:r>
          </a:p>
        </p:txBody>
      </p:sp>
      <p:sp>
        <p:nvSpPr>
          <p:cNvPr id="6" name="Content Placeholder 5"/>
          <p:cNvSpPr>
            <a:spLocks noGrp="1"/>
          </p:cNvSpPr>
          <p:nvPr>
            <p:ph sz="quarter" idx="12"/>
          </p:nvPr>
        </p:nvSpPr>
        <p:spPr>
          <a:xfrm>
            <a:off x="950403" y="6042611"/>
            <a:ext cx="4640205" cy="275535"/>
          </a:xfrm>
        </p:spPr>
        <p:txBody>
          <a:bodyPr/>
          <a:lstStyle/>
          <a:p>
            <a:r>
              <a:rPr lang="es-419" dirty="0">
                <a:latin typeface="Century Gothic" panose="020B0502020202020204" pitchFamily="34" charset="0"/>
              </a:rPr>
              <a:t>Imagen satelital de Panamá</a:t>
            </a:r>
          </a:p>
        </p:txBody>
      </p:sp>
      <p:sp>
        <p:nvSpPr>
          <p:cNvPr id="7" name="Content Placeholder 6"/>
          <p:cNvSpPr>
            <a:spLocks noGrp="1"/>
          </p:cNvSpPr>
          <p:nvPr>
            <p:ph sz="quarter" idx="13"/>
          </p:nvPr>
        </p:nvSpPr>
        <p:spPr>
          <a:xfrm>
            <a:off x="6861162" y="6042611"/>
            <a:ext cx="4165547" cy="275535"/>
          </a:xfrm>
        </p:spPr>
        <p:txBody>
          <a:bodyPr/>
          <a:lstStyle/>
          <a:p>
            <a:r>
              <a:rPr lang="es-419" dirty="0">
                <a:latin typeface="Century Gothic" panose="020B0502020202020204" pitchFamily="34" charset="0"/>
              </a:rPr>
              <a:t>Mapeo de la cobertura terrestre de Panamá</a:t>
            </a:r>
          </a:p>
        </p:txBody>
      </p:sp>
      <p:sp>
        <p:nvSpPr>
          <p:cNvPr id="8" name="Content Placeholder 4"/>
          <p:cNvSpPr txBox="1">
            <a:spLocks/>
          </p:cNvSpPr>
          <p:nvPr/>
        </p:nvSpPr>
        <p:spPr>
          <a:xfrm>
            <a:off x="1337157" y="3027371"/>
            <a:ext cx="9517686" cy="784393"/>
          </a:xfrm>
          <a:prstGeom prst="rect">
            <a:avLst/>
          </a:prstGeom>
          <a:ln w="25400" cmpd="sng">
            <a:solidFill>
              <a:srgbClr val="002060"/>
            </a:solidFill>
            <a:prstDash val="lgDash"/>
          </a:ln>
        </p:spPr>
        <p:txBody>
          <a:bodyPr vert="horz" lIns="0" tIns="60949" rIns="121899" bIns="60949" rtlCol="0">
            <a:normAutofit/>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buNone/>
            </a:pPr>
            <a:r>
              <a:rPr lang="es-419" dirty="0">
                <a:latin typeface="Century Gothic" panose="020B0502020202020204" pitchFamily="34" charset="0"/>
              </a:rPr>
              <a:t>La clasificación de imágenes es el proceso de agrupación de clases espectrales y la asignación de nombres de clases informacionales. </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403" y="4002346"/>
            <a:ext cx="4640205" cy="2040264"/>
          </a:xfrm>
          <a:prstGeom prst="rect">
            <a:avLst/>
          </a:prstGeom>
        </p:spPr>
      </p:pic>
      <p:pic>
        <p:nvPicPr>
          <p:cNvPr id="11" name="Picture 10"/>
          <p:cNvPicPr>
            <a:picLocks noChangeAspect="1"/>
          </p:cNvPicPr>
          <p:nvPr/>
        </p:nvPicPr>
        <p:blipFill>
          <a:blip r:embed="rId3"/>
          <a:stretch>
            <a:fillRect/>
          </a:stretch>
        </p:blipFill>
        <p:spPr>
          <a:xfrm>
            <a:off x="6861162" y="4002346"/>
            <a:ext cx="4120671" cy="2040264"/>
          </a:xfrm>
          <a:prstGeom prst="rect">
            <a:avLst/>
          </a:prstGeom>
        </p:spPr>
      </p:pic>
    </p:spTree>
    <p:extLst>
      <p:ext uri="{BB962C8B-B14F-4D97-AF65-F5344CB8AC3E}">
        <p14:creationId xmlns:p14="http://schemas.microsoft.com/office/powerpoint/2010/main" val="1801817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Aplicaciones de GEE para la Gestión de Tierras: Severidad de Quema</a:t>
            </a:r>
          </a:p>
        </p:txBody>
      </p:sp>
      <p:sp>
        <p:nvSpPr>
          <p:cNvPr id="292" name="Google Shape;292;p32"/>
          <p:cNvSpPr txBox="1">
            <a:spLocks noGrp="1"/>
          </p:cNvSpPr>
          <p:nvPr>
            <p:ph type="body" idx="1"/>
          </p:nvPr>
        </p:nvSpPr>
        <p:spPr>
          <a:xfrm>
            <a:off x="242315" y="1130283"/>
            <a:ext cx="5807952" cy="5450723"/>
          </a:xfrm>
          <a:prstGeom prst="rect">
            <a:avLst/>
          </a:prstGeom>
          <a:noFill/>
          <a:ln>
            <a:noFill/>
          </a:ln>
        </p:spPr>
        <p:txBody>
          <a:bodyPr spcFirstLastPara="1" wrap="square" lIns="0" tIns="60925" rIns="121875" bIns="60925" anchor="t" anchorCtr="0">
            <a:noAutofit/>
          </a:bodyPr>
          <a:lstStyle/>
          <a:p>
            <a:pPr marL="457200" lvl="0" indent="-368300" algn="l" rtl="0">
              <a:lnSpc>
                <a:spcPct val="100000"/>
              </a:lnSpc>
              <a:spcBef>
                <a:spcPts val="800"/>
              </a:spcBef>
              <a:spcAft>
                <a:spcPts val="0"/>
              </a:spcAft>
              <a:buClr>
                <a:schemeClr val="dk1"/>
              </a:buClr>
              <a:buSzPts val="2200"/>
              <a:buChar char="•"/>
            </a:pPr>
            <a:r>
              <a:rPr lang="es-419" sz="2000" dirty="0"/>
              <a:t>El mapeo de la severidad de quema completado en GEE manipula datos precargados de Sentinel-2 o Landsat 8 y usa la plataforma de GEE para realizar un control de calidad y filtrar datos.</a:t>
            </a:r>
            <a:endParaRPr lang="es-419" dirty="0"/>
          </a:p>
          <a:p>
            <a:pPr marL="457200" lvl="0" indent="-368300" algn="l" rtl="0">
              <a:lnSpc>
                <a:spcPct val="100000"/>
              </a:lnSpc>
              <a:spcBef>
                <a:spcPts val="800"/>
              </a:spcBef>
              <a:spcAft>
                <a:spcPts val="0"/>
              </a:spcAft>
              <a:buClr>
                <a:schemeClr val="dk1"/>
              </a:buClr>
              <a:buSzPts val="2200"/>
              <a:buChar char="•"/>
            </a:pPr>
            <a:r>
              <a:rPr lang="es-419" sz="2000" dirty="0"/>
              <a:t>Se calculan la Relación de Quema Normalizada (</a:t>
            </a:r>
            <a:r>
              <a:rPr lang="en-US" sz="2000" dirty="0"/>
              <a:t>Normalized Burn Ratio o </a:t>
            </a:r>
            <a:r>
              <a:rPr lang="es-419" sz="2000" dirty="0"/>
              <a:t>NBR) y la NBR diferenciada (dNBR).</a:t>
            </a:r>
            <a:endParaRPr lang="es-419" dirty="0"/>
          </a:p>
          <a:p>
            <a:pPr marL="457200" lvl="0" indent="-368300" algn="l" rtl="0">
              <a:lnSpc>
                <a:spcPct val="100000"/>
              </a:lnSpc>
              <a:spcBef>
                <a:spcPts val="800"/>
              </a:spcBef>
              <a:spcAft>
                <a:spcPts val="0"/>
              </a:spcAft>
              <a:buClr>
                <a:schemeClr val="dk1"/>
              </a:buClr>
              <a:buSzPts val="2200"/>
              <a:buChar char="•"/>
            </a:pPr>
            <a:r>
              <a:rPr lang="es-419" sz="2000" dirty="0"/>
              <a:t>La umbralización califica la severidad de quema de incendios forestales para realizar una evaluación completa de la severidad de quema.</a:t>
            </a:r>
            <a:endParaRPr lang="es-419" dirty="0"/>
          </a:p>
          <a:p>
            <a:pPr marL="457200" lvl="0" indent="-368300" algn="l" rtl="0">
              <a:lnSpc>
                <a:spcPct val="100000"/>
              </a:lnSpc>
              <a:spcBef>
                <a:spcPts val="800"/>
              </a:spcBef>
              <a:spcAft>
                <a:spcPts val="0"/>
              </a:spcAft>
              <a:buClr>
                <a:schemeClr val="dk1"/>
              </a:buClr>
              <a:buSzPts val="2200"/>
              <a:buChar char="•"/>
            </a:pPr>
            <a:r>
              <a:rPr lang="es-419" sz="2000" dirty="0"/>
              <a:t>Refiérase a las instrucciones paso a paso en </a:t>
            </a:r>
            <a:r>
              <a:rPr lang="es-419" sz="2000" u="sng" dirty="0">
                <a:solidFill>
                  <a:schemeClr val="hlink"/>
                </a:solidFill>
                <a:hlinkClick r:id="rId3"/>
              </a:rPr>
              <a:t>UN-SPIDER burn severity in GEE training</a:t>
            </a:r>
            <a:endParaRPr lang="es-419" sz="2000" dirty="0"/>
          </a:p>
        </p:txBody>
      </p:sp>
      <p:grpSp>
        <p:nvGrpSpPr>
          <p:cNvPr id="293" name="Google Shape;293;p32"/>
          <p:cNvGrpSpPr/>
          <p:nvPr/>
        </p:nvGrpSpPr>
        <p:grpSpPr>
          <a:xfrm>
            <a:off x="6715319" y="1004665"/>
            <a:ext cx="4361654" cy="4848670"/>
            <a:chOff x="6715319" y="1004665"/>
            <a:chExt cx="4361654" cy="4848670"/>
          </a:xfrm>
        </p:grpSpPr>
        <p:pic>
          <p:nvPicPr>
            <p:cNvPr id="294" name="Google Shape;294;p32"/>
            <p:cNvPicPr preferRelativeResize="0"/>
            <p:nvPr/>
          </p:nvPicPr>
          <p:blipFill rotWithShape="1">
            <a:blip r:embed="rId4">
              <a:alphaModFix/>
            </a:blip>
            <a:srcRect/>
            <a:stretch/>
          </p:blipFill>
          <p:spPr>
            <a:xfrm>
              <a:off x="6715319" y="1004665"/>
              <a:ext cx="4361654" cy="4848670"/>
            </a:xfrm>
            <a:prstGeom prst="rect">
              <a:avLst/>
            </a:prstGeom>
            <a:noFill/>
            <a:ln>
              <a:noFill/>
            </a:ln>
          </p:spPr>
        </p:pic>
        <p:pic>
          <p:nvPicPr>
            <p:cNvPr id="295" name="Google Shape;295;p32"/>
            <p:cNvPicPr preferRelativeResize="0"/>
            <p:nvPr/>
          </p:nvPicPr>
          <p:blipFill rotWithShape="1">
            <a:blip r:embed="rId5">
              <a:alphaModFix/>
            </a:blip>
            <a:srcRect/>
            <a:stretch/>
          </p:blipFill>
          <p:spPr>
            <a:xfrm>
              <a:off x="8565265" y="1004665"/>
              <a:ext cx="2511707" cy="340743"/>
            </a:xfrm>
            <a:prstGeom prst="rect">
              <a:avLst/>
            </a:prstGeom>
            <a:noFill/>
            <a:ln>
              <a:noFill/>
            </a:ln>
          </p:spPr>
        </p:pic>
      </p:grpSp>
      <p:sp>
        <p:nvSpPr>
          <p:cNvPr id="296" name="Google Shape;296;p32"/>
          <p:cNvSpPr txBox="1"/>
          <p:nvPr/>
        </p:nvSpPr>
        <p:spPr>
          <a:xfrm>
            <a:off x="6715316" y="5853335"/>
            <a:ext cx="436165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200" b="0" i="0" u="none" strike="noStrike" cap="none" dirty="0">
                <a:solidFill>
                  <a:srgbClr val="000000"/>
                </a:solidFill>
                <a:latin typeface="Century Gothic"/>
                <a:ea typeface="Century Gothic"/>
                <a:cs typeface="Century Gothic"/>
                <a:sym typeface="Century Gothic"/>
              </a:rPr>
              <a:t>Ejemplo de mapeo de la severidad de quema con datos de Sentinel-2 en Empedrado, Chile, en febrero de 2017. Este mapa se produjo con el script UN-SPIDER </a:t>
            </a:r>
            <a:r>
              <a:rPr lang="en-US" sz="1200" b="0" i="0" u="none" strike="noStrike" cap="none" dirty="0">
                <a:solidFill>
                  <a:srgbClr val="000000"/>
                </a:solidFill>
                <a:latin typeface="Century Gothic"/>
                <a:ea typeface="Century Gothic"/>
                <a:cs typeface="Century Gothic"/>
                <a:sym typeface="Century Gothic"/>
              </a:rPr>
              <a:t>Burn Severity with </a:t>
            </a:r>
            <a:r>
              <a:rPr lang="es-419" sz="1200" b="0" i="0" u="none" strike="noStrike" cap="none" dirty="0">
                <a:solidFill>
                  <a:srgbClr val="000000"/>
                </a:solidFill>
                <a:latin typeface="Century Gothic"/>
                <a:ea typeface="Century Gothic"/>
                <a:cs typeface="Century Gothic"/>
                <a:sym typeface="Century Gothic"/>
              </a:rPr>
              <a:t>GEE. Fuente</a:t>
            </a:r>
            <a:r>
              <a:rPr lang="en-US" sz="1200" b="0" i="0" u="none" strike="noStrike" cap="none" dirty="0">
                <a:solidFill>
                  <a:srgbClr val="000000"/>
                </a:solidFill>
                <a:latin typeface="Century Gothic"/>
                <a:ea typeface="Century Gothic"/>
                <a:cs typeface="Century Gothic"/>
                <a:sym typeface="Century Gothic"/>
              </a:rPr>
              <a:t>: </a:t>
            </a:r>
            <a:r>
              <a:rPr lang="en-US" sz="1200" b="0" i="0" u="sng" strike="noStrike" cap="none" dirty="0">
                <a:solidFill>
                  <a:schemeClr val="dk1"/>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UN-SPIDER</a:t>
            </a:r>
            <a:endParaRPr sz="12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3"/>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Aplicaciones de GEE para la Gestión de Tierras</a:t>
            </a:r>
            <a:r>
              <a:rPr lang="en-US" dirty="0"/>
              <a:t>: </a:t>
            </a:r>
            <a:r>
              <a:rPr lang="es-419" dirty="0"/>
              <a:t>Mapeo de Manglares</a:t>
            </a:r>
          </a:p>
        </p:txBody>
      </p:sp>
      <p:sp>
        <p:nvSpPr>
          <p:cNvPr id="303" name="Google Shape;303;p33"/>
          <p:cNvSpPr txBox="1">
            <a:spLocks noGrp="1"/>
          </p:cNvSpPr>
          <p:nvPr>
            <p:ph type="body" idx="1"/>
          </p:nvPr>
        </p:nvSpPr>
        <p:spPr>
          <a:xfrm>
            <a:off x="242315" y="1130284"/>
            <a:ext cx="5440855" cy="5143516"/>
          </a:xfrm>
          <a:prstGeom prst="rect">
            <a:avLst/>
          </a:prstGeom>
          <a:noFill/>
          <a:ln>
            <a:noFill/>
          </a:ln>
        </p:spPr>
        <p:txBody>
          <a:bodyPr spcFirstLastPara="1" wrap="square" lIns="0" tIns="60925" rIns="121875" bIns="60925" anchor="t" anchorCtr="0">
            <a:normAutofit lnSpcReduction="10000"/>
          </a:bodyPr>
          <a:lstStyle/>
          <a:p>
            <a:pPr marL="457200" lvl="0" indent="-368300" algn="l" rtl="0">
              <a:lnSpc>
                <a:spcPct val="100000"/>
              </a:lnSpc>
              <a:spcBef>
                <a:spcPts val="800"/>
              </a:spcBef>
              <a:spcAft>
                <a:spcPts val="0"/>
              </a:spcAft>
              <a:buClr>
                <a:schemeClr val="dk1"/>
              </a:buClr>
              <a:buSzPts val="2200"/>
              <a:buChar char="•"/>
            </a:pPr>
            <a:r>
              <a:rPr lang="es-419" sz="2000" dirty="0"/>
              <a:t>Capacitación de ARSET usando GEE para mapear manglares:</a:t>
            </a:r>
            <a:endParaRPr lang="es-419" dirty="0"/>
          </a:p>
          <a:p>
            <a:pPr marL="914400" lvl="1" indent="-368300" algn="l" rtl="0">
              <a:lnSpc>
                <a:spcPct val="100000"/>
              </a:lnSpc>
              <a:spcBef>
                <a:spcPts val="400"/>
              </a:spcBef>
              <a:spcAft>
                <a:spcPts val="0"/>
              </a:spcAft>
              <a:buSzPts val="2200"/>
              <a:buChar char="–"/>
            </a:pPr>
            <a:r>
              <a:rPr lang="es-419" sz="2000" u="sng" dirty="0">
                <a:solidFill>
                  <a:schemeClr val="hlink"/>
                </a:solidFill>
                <a:hlinkClick r:id="rId3"/>
              </a:rPr>
              <a:t>Remote Sensing for Mangroves in Support of the UN Sustainable Development Goals</a:t>
            </a:r>
            <a:endParaRPr lang="es-419" sz="2000" dirty="0"/>
          </a:p>
          <a:p>
            <a:pPr marL="457200" lvl="0" indent="-368300" algn="l" rtl="0">
              <a:lnSpc>
                <a:spcPct val="100000"/>
              </a:lnSpc>
              <a:spcBef>
                <a:spcPts val="800"/>
              </a:spcBef>
              <a:spcAft>
                <a:spcPts val="0"/>
              </a:spcAft>
              <a:buClr>
                <a:srgbClr val="000000"/>
              </a:buClr>
              <a:buSzPts val="2200"/>
              <a:buChar char="•"/>
            </a:pPr>
            <a:r>
              <a:rPr lang="es-419" sz="2000" dirty="0">
                <a:solidFill>
                  <a:srgbClr val="000000"/>
                </a:solidFill>
              </a:rPr>
              <a:t>Clasificación Random Forest para crear una serie temporal de cambios  en la extensión de los manglares</a:t>
            </a:r>
            <a:endParaRPr lang="es-419" dirty="0"/>
          </a:p>
          <a:p>
            <a:pPr marL="457200" lvl="0" indent="-368300" algn="l" rtl="0">
              <a:lnSpc>
                <a:spcPct val="100000"/>
              </a:lnSpc>
              <a:spcBef>
                <a:spcPts val="800"/>
              </a:spcBef>
              <a:spcAft>
                <a:spcPts val="0"/>
              </a:spcAft>
              <a:buClr>
                <a:srgbClr val="000000"/>
              </a:buClr>
              <a:buSzPts val="2200"/>
              <a:buChar char="•"/>
            </a:pPr>
            <a:r>
              <a:rPr lang="es-419" sz="2000" dirty="0"/>
              <a:t>Creación de aplicaciones como herramientas de gestión y comunicación</a:t>
            </a:r>
            <a:endParaRPr lang="es-419" dirty="0"/>
          </a:p>
          <a:p>
            <a:pPr marL="457200" lvl="0" indent="-368300" algn="l" rtl="0">
              <a:lnSpc>
                <a:spcPct val="100000"/>
              </a:lnSpc>
              <a:spcBef>
                <a:spcPts val="800"/>
              </a:spcBef>
              <a:spcAft>
                <a:spcPts val="0"/>
              </a:spcAft>
              <a:buClr>
                <a:srgbClr val="000000"/>
              </a:buClr>
              <a:buSzPts val="2200"/>
              <a:buChar char="•"/>
            </a:pPr>
            <a:r>
              <a:rPr lang="es-419" sz="2000" dirty="0"/>
              <a:t>La </a:t>
            </a:r>
            <a:r>
              <a:rPr lang="es-419" sz="2000" u="sng" dirty="0">
                <a:solidFill>
                  <a:schemeClr val="hlink"/>
                </a:solidFill>
                <a:hlinkClick r:id="rId4"/>
              </a:rPr>
              <a:t>capacitación de ARSET de SAR</a:t>
            </a:r>
            <a:r>
              <a:rPr lang="es-419" sz="2000" dirty="0"/>
              <a:t> mencionada también muestra métodos de utilizar datos SAR en GEE para mapear manglares.</a:t>
            </a:r>
            <a:endParaRPr lang="es-419" dirty="0"/>
          </a:p>
        </p:txBody>
      </p:sp>
      <p:pic>
        <p:nvPicPr>
          <p:cNvPr id="304" name="Google Shape;304;p33"/>
          <p:cNvPicPr preferRelativeResize="0"/>
          <p:nvPr/>
        </p:nvPicPr>
        <p:blipFill rotWithShape="1">
          <a:blip r:embed="rId5">
            <a:alphaModFix/>
          </a:blip>
          <a:srcRect/>
          <a:stretch/>
        </p:blipFill>
        <p:spPr>
          <a:xfrm>
            <a:off x="5946095" y="1727521"/>
            <a:ext cx="6096000" cy="2490331"/>
          </a:xfrm>
          <a:prstGeom prst="rect">
            <a:avLst/>
          </a:prstGeom>
          <a:noFill/>
          <a:ln>
            <a:noFill/>
          </a:ln>
        </p:spPr>
      </p:pic>
      <p:sp>
        <p:nvSpPr>
          <p:cNvPr id="305" name="Google Shape;305;p33"/>
          <p:cNvSpPr txBox="1"/>
          <p:nvPr/>
        </p:nvSpPr>
        <p:spPr>
          <a:xfrm>
            <a:off x="5946095" y="4210945"/>
            <a:ext cx="607670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200" b="0" i="0" u="none" strike="noStrike" cap="none" dirty="0">
                <a:solidFill>
                  <a:srgbClr val="000000"/>
                </a:solidFill>
                <a:latin typeface="Century Gothic"/>
                <a:ea typeface="Century Gothic"/>
                <a:cs typeface="Century Gothic"/>
                <a:sym typeface="Century Gothic"/>
              </a:rPr>
              <a:t>Ejemplo del mapeo de la extensión de manglares en una serie de tiempo para rastrear cómo ha cambiado la presencia de manglares durante un período de 20 años (de los ejercicios completados durante la serie sobre el Mapeo de Manglares de ARSET</a:t>
            </a:r>
            <a:r>
              <a:rPr lang="en-US" sz="1200" b="0" i="0" u="none" strike="noStrike" cap="none" dirty="0">
                <a:solidFill>
                  <a:srgbClr val="000000"/>
                </a:solidFill>
                <a:latin typeface="Century Gothic"/>
                <a:ea typeface="Century Gothic"/>
                <a:cs typeface="Century Gothic"/>
                <a:sym typeface="Century Gothic"/>
              </a:rPr>
              <a:t>). Fuente de la Imagen: NASA ARSET</a:t>
            </a:r>
            <a:endParaRPr dirty="0"/>
          </a:p>
        </p:txBody>
      </p:sp>
      <p:sp>
        <p:nvSpPr>
          <p:cNvPr id="306" name="Google Shape;306;p33"/>
          <p:cNvSpPr txBox="1"/>
          <p:nvPr/>
        </p:nvSpPr>
        <p:spPr>
          <a:xfrm>
            <a:off x="5946095" y="5092081"/>
            <a:ext cx="5853113"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2000" b="0" i="0" u="none" strike="noStrike" cap="none" dirty="0">
                <a:solidFill>
                  <a:srgbClr val="000000"/>
                </a:solidFill>
                <a:latin typeface="Century Gothic"/>
                <a:ea typeface="Century Gothic"/>
                <a:cs typeface="Century Gothic"/>
                <a:sym typeface="Century Gothic"/>
              </a:rPr>
              <a:t>Visite las aplicaciones </a:t>
            </a:r>
            <a:r>
              <a:rPr lang="es-419" sz="2000" b="0" i="0" u="sng" strike="noStrike" cap="none" dirty="0">
                <a:solidFill>
                  <a:srgbClr val="000000"/>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Data Explorer</a:t>
            </a:r>
            <a:r>
              <a:rPr lang="es-419" sz="2000" b="0" i="0" u="none" strike="noStrike" cap="none" dirty="0">
                <a:solidFill>
                  <a:srgbClr val="000000"/>
                </a:solidFill>
                <a:latin typeface="Century Gothic"/>
                <a:ea typeface="Century Gothic"/>
                <a:cs typeface="Century Gothic"/>
                <a:sym typeface="Century Gothic"/>
              </a:rPr>
              <a:t> y </a:t>
            </a:r>
            <a:r>
              <a:rPr lang="es-419" sz="2000" b="0" i="0" u="sng" strike="noStrike" cap="none" dirty="0">
                <a:solidFill>
                  <a:srgbClr val="000000"/>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Comparison</a:t>
            </a:r>
            <a:r>
              <a:rPr lang="es-419" sz="2000" b="0" i="0" u="none" strike="noStrike" cap="none" dirty="0">
                <a:solidFill>
                  <a:srgbClr val="000000"/>
                </a:solidFill>
                <a:latin typeface="Century Gothic"/>
                <a:ea typeface="Century Gothic"/>
                <a:cs typeface="Century Gothic"/>
                <a:sym typeface="Century Gothic"/>
              </a:rPr>
              <a:t> para más información sobre el mapeo de manglares y aplicaciones en GEE.</a:t>
            </a:r>
            <a:endParaRPr lang="es-419"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5"/>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Aplicaciones de GEE para la Gestión de Tierras </a:t>
            </a:r>
            <a:r>
              <a:rPr lang="en-US" dirty="0"/>
              <a:t>: </a:t>
            </a:r>
            <a:r>
              <a:rPr lang="es-419" dirty="0"/>
              <a:t>Cobertura Terrestre</a:t>
            </a:r>
          </a:p>
        </p:txBody>
      </p:sp>
      <p:grpSp>
        <p:nvGrpSpPr>
          <p:cNvPr id="338" name="Google Shape;338;p35"/>
          <p:cNvGrpSpPr/>
          <p:nvPr/>
        </p:nvGrpSpPr>
        <p:grpSpPr>
          <a:xfrm>
            <a:off x="6141735" y="1144761"/>
            <a:ext cx="6817535" cy="5129039"/>
            <a:chOff x="5936349" y="1103550"/>
            <a:chExt cx="6817535" cy="5129039"/>
          </a:xfrm>
        </p:grpSpPr>
        <p:pic>
          <p:nvPicPr>
            <p:cNvPr id="339" name="Google Shape;339;p35"/>
            <p:cNvPicPr preferRelativeResize="0"/>
            <p:nvPr/>
          </p:nvPicPr>
          <p:blipFill rotWithShape="1">
            <a:blip r:embed="rId3">
              <a:alphaModFix/>
            </a:blip>
            <a:srcRect l="14016" t="1696" r="24084" b="12346"/>
            <a:stretch/>
          </p:blipFill>
          <p:spPr>
            <a:xfrm>
              <a:off x="5936349" y="1103550"/>
              <a:ext cx="5263339" cy="4729328"/>
            </a:xfrm>
            <a:prstGeom prst="rect">
              <a:avLst/>
            </a:prstGeom>
            <a:noFill/>
            <a:ln>
              <a:noFill/>
            </a:ln>
          </p:spPr>
        </p:pic>
        <p:grpSp>
          <p:nvGrpSpPr>
            <p:cNvPr id="340" name="Google Shape;340;p35"/>
            <p:cNvGrpSpPr/>
            <p:nvPr/>
          </p:nvGrpSpPr>
          <p:grpSpPr>
            <a:xfrm>
              <a:off x="9376884" y="5173519"/>
              <a:ext cx="3376999" cy="1059070"/>
              <a:chOff x="9376884" y="5173519"/>
              <a:chExt cx="3376999" cy="1059070"/>
            </a:xfrm>
          </p:grpSpPr>
          <p:grpSp>
            <p:nvGrpSpPr>
              <p:cNvPr id="341" name="Google Shape;341;p35"/>
              <p:cNvGrpSpPr/>
              <p:nvPr/>
            </p:nvGrpSpPr>
            <p:grpSpPr>
              <a:xfrm>
                <a:off x="9744183" y="5173519"/>
                <a:ext cx="3009701" cy="1059070"/>
                <a:chOff x="4606981" y="705450"/>
                <a:chExt cx="1620352" cy="622319"/>
              </a:xfrm>
            </p:grpSpPr>
            <p:sp>
              <p:nvSpPr>
                <p:cNvPr id="342" name="Google Shape;342;p35"/>
                <p:cNvSpPr txBox="1"/>
                <p:nvPr/>
              </p:nvSpPr>
              <p:spPr>
                <a:xfrm>
                  <a:off x="4606982" y="705450"/>
                  <a:ext cx="1620351"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dirty="0">
                      <a:solidFill>
                        <a:srgbClr val="3F3F3F"/>
                      </a:solidFill>
                      <a:latin typeface="Century Gothic"/>
                      <a:ea typeface="Century Gothic"/>
                      <a:cs typeface="Century Gothic"/>
                      <a:sym typeface="Century Gothic"/>
                    </a:rPr>
                    <a:t>Cobertura Forestal</a:t>
                  </a:r>
                </a:p>
              </p:txBody>
            </p:sp>
            <p:sp>
              <p:nvSpPr>
                <p:cNvPr id="343" name="Google Shape;343;p35"/>
                <p:cNvSpPr txBox="1"/>
                <p:nvPr/>
              </p:nvSpPr>
              <p:spPr>
                <a:xfrm>
                  <a:off x="4606982" y="884058"/>
                  <a:ext cx="1620351"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dirty="0">
                      <a:solidFill>
                        <a:srgbClr val="3F3F3F"/>
                      </a:solidFill>
                      <a:latin typeface="Century Gothic"/>
                      <a:ea typeface="Century Gothic"/>
                      <a:cs typeface="Century Gothic"/>
                      <a:sym typeface="Century Gothic"/>
                    </a:rPr>
                    <a:t>Cobertur</a:t>
                  </a:r>
                  <a:r>
                    <a:rPr lang="es-419" sz="1600" dirty="0">
                      <a:solidFill>
                        <a:srgbClr val="3F3F3F"/>
                      </a:solidFill>
                      <a:latin typeface="Century Gothic"/>
                      <a:ea typeface="Century Gothic"/>
                      <a:cs typeface="Century Gothic"/>
                      <a:sym typeface="Century Gothic"/>
                    </a:rPr>
                    <a:t>a </a:t>
                  </a:r>
                  <a:r>
                    <a:rPr lang="es-419" sz="1600" b="0" i="0" u="none" strike="noStrike" cap="none" dirty="0">
                      <a:solidFill>
                        <a:srgbClr val="3F3F3F"/>
                      </a:solidFill>
                      <a:latin typeface="Century Gothic"/>
                      <a:ea typeface="Century Gothic"/>
                      <a:cs typeface="Century Gothic"/>
                      <a:sym typeface="Century Gothic"/>
                    </a:rPr>
                    <a:t>Urbana</a:t>
                  </a:r>
                </a:p>
              </p:txBody>
            </p:sp>
            <p:sp>
              <p:nvSpPr>
                <p:cNvPr id="344" name="Google Shape;344;p35"/>
                <p:cNvSpPr txBox="1"/>
                <p:nvPr/>
              </p:nvSpPr>
              <p:spPr>
                <a:xfrm>
                  <a:off x="4606981" y="1066169"/>
                  <a:ext cx="1620352"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419" sz="1600" spc="-100" dirty="0">
                      <a:solidFill>
                        <a:srgbClr val="3F3F3F"/>
                      </a:solidFill>
                      <a:latin typeface="Century Gothic"/>
                      <a:ea typeface="Century Gothic"/>
                      <a:cs typeface="Century Gothic"/>
                      <a:sym typeface="Century Gothic"/>
                    </a:rPr>
                    <a:t>Borde Bosque—Urbano </a:t>
                  </a:r>
                  <a:endParaRPr lang="es-419" sz="1600" b="0" i="0" u="none" strike="noStrike" cap="none" spc="-100" dirty="0">
                    <a:solidFill>
                      <a:srgbClr val="3F3F3F"/>
                    </a:solidFill>
                    <a:latin typeface="Century Gothic"/>
                    <a:ea typeface="Century Gothic"/>
                    <a:cs typeface="Century Gothic"/>
                    <a:sym typeface="Century Gothic"/>
                  </a:endParaRPr>
                </a:p>
              </p:txBody>
            </p:sp>
          </p:grpSp>
          <p:sp>
            <p:nvSpPr>
              <p:cNvPr id="345" name="Google Shape;345;p35"/>
              <p:cNvSpPr/>
              <p:nvPr/>
            </p:nvSpPr>
            <p:spPr>
              <a:xfrm>
                <a:off x="9376884" y="5609014"/>
                <a:ext cx="344639" cy="200730"/>
              </a:xfrm>
              <a:prstGeom prst="rect">
                <a:avLst/>
              </a:prstGeom>
              <a:solidFill>
                <a:srgbClr val="75707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46" name="Google Shape;346;p35"/>
              <p:cNvSpPr/>
              <p:nvPr/>
            </p:nvSpPr>
            <p:spPr>
              <a:xfrm>
                <a:off x="9376884" y="5302910"/>
                <a:ext cx="344639" cy="200730"/>
              </a:xfrm>
              <a:prstGeom prst="rect">
                <a:avLst/>
              </a:prstGeom>
              <a:solidFill>
                <a:srgbClr val="D0CECE"/>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47" name="Google Shape;347;p35"/>
              <p:cNvSpPr/>
              <p:nvPr/>
            </p:nvSpPr>
            <p:spPr>
              <a:xfrm>
                <a:off x="9383076" y="5932368"/>
                <a:ext cx="344639" cy="200730"/>
              </a:xfrm>
              <a:prstGeom prst="rect">
                <a:avLst/>
              </a:prstGeom>
              <a:solidFill>
                <a:srgbClr val="2F549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grpSp>
      </p:grpSp>
      <p:grpSp>
        <p:nvGrpSpPr>
          <p:cNvPr id="348" name="Google Shape;348;p35"/>
          <p:cNvGrpSpPr/>
          <p:nvPr/>
        </p:nvGrpSpPr>
        <p:grpSpPr>
          <a:xfrm>
            <a:off x="242315" y="1144761"/>
            <a:ext cx="8217745" cy="5464244"/>
            <a:chOff x="397763" y="1134419"/>
            <a:chExt cx="8217745" cy="5464244"/>
          </a:xfrm>
        </p:grpSpPr>
        <p:pic>
          <p:nvPicPr>
            <p:cNvPr id="349" name="Google Shape;349;p35"/>
            <p:cNvPicPr preferRelativeResize="0"/>
            <p:nvPr/>
          </p:nvPicPr>
          <p:blipFill rotWithShape="1">
            <a:blip r:embed="rId4">
              <a:alphaModFix/>
            </a:blip>
            <a:srcRect l="13395" t="1152" r="24691" b="14066"/>
            <a:stretch/>
          </p:blipFill>
          <p:spPr>
            <a:xfrm>
              <a:off x="561570" y="1134419"/>
              <a:ext cx="5394289" cy="4779750"/>
            </a:xfrm>
            <a:prstGeom prst="rect">
              <a:avLst/>
            </a:prstGeom>
            <a:noFill/>
            <a:ln>
              <a:noFill/>
            </a:ln>
          </p:spPr>
        </p:pic>
        <p:pic>
          <p:nvPicPr>
            <p:cNvPr id="350" name="Google Shape;350;p35"/>
            <p:cNvPicPr preferRelativeResize="0"/>
            <p:nvPr/>
          </p:nvPicPr>
          <p:blipFill rotWithShape="1">
            <a:blip r:embed="rId5">
              <a:alphaModFix/>
            </a:blip>
            <a:srcRect/>
            <a:stretch/>
          </p:blipFill>
          <p:spPr>
            <a:xfrm>
              <a:off x="397763" y="2410911"/>
              <a:ext cx="453064" cy="586318"/>
            </a:xfrm>
            <a:prstGeom prst="rect">
              <a:avLst/>
            </a:prstGeom>
            <a:noFill/>
            <a:ln>
              <a:noFill/>
            </a:ln>
          </p:spPr>
        </p:pic>
        <p:grpSp>
          <p:nvGrpSpPr>
            <p:cNvPr id="351" name="Google Shape;351;p35"/>
            <p:cNvGrpSpPr/>
            <p:nvPr/>
          </p:nvGrpSpPr>
          <p:grpSpPr>
            <a:xfrm>
              <a:off x="397763" y="6009686"/>
              <a:ext cx="4460036" cy="519017"/>
              <a:chOff x="397763" y="5579846"/>
              <a:chExt cx="4460036" cy="519017"/>
            </a:xfrm>
          </p:grpSpPr>
          <p:sp>
            <p:nvSpPr>
              <p:cNvPr id="352" name="Google Shape;352;p35"/>
              <p:cNvSpPr txBox="1"/>
              <p:nvPr/>
            </p:nvSpPr>
            <p:spPr>
              <a:xfrm>
                <a:off x="397763" y="5587719"/>
                <a:ext cx="267615" cy="338554"/>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0</a:t>
                </a:r>
                <a:endParaRPr dirty="0"/>
              </a:p>
            </p:txBody>
          </p:sp>
          <p:sp>
            <p:nvSpPr>
              <p:cNvPr id="353" name="Google Shape;353;p35"/>
              <p:cNvSpPr txBox="1"/>
              <p:nvPr/>
            </p:nvSpPr>
            <p:spPr>
              <a:xfrm>
                <a:off x="857966" y="5586710"/>
                <a:ext cx="2332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5</a:t>
                </a:r>
                <a:endParaRPr dirty="0"/>
              </a:p>
            </p:txBody>
          </p:sp>
          <p:sp>
            <p:nvSpPr>
              <p:cNvPr id="354" name="Google Shape;354;p35"/>
              <p:cNvSpPr txBox="1"/>
              <p:nvPr/>
            </p:nvSpPr>
            <p:spPr>
              <a:xfrm>
                <a:off x="1201456" y="5579846"/>
                <a:ext cx="44758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10</a:t>
                </a:r>
                <a:endParaRPr dirty="0"/>
              </a:p>
            </p:txBody>
          </p:sp>
          <p:sp>
            <p:nvSpPr>
              <p:cNvPr id="355" name="Google Shape;355;p35"/>
              <p:cNvSpPr txBox="1"/>
              <p:nvPr/>
            </p:nvSpPr>
            <p:spPr>
              <a:xfrm>
                <a:off x="2071621" y="5586710"/>
                <a:ext cx="49460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20</a:t>
                </a:r>
                <a:endParaRPr dirty="0"/>
              </a:p>
            </p:txBody>
          </p:sp>
          <p:sp>
            <p:nvSpPr>
              <p:cNvPr id="356" name="Google Shape;356;p35"/>
              <p:cNvSpPr txBox="1"/>
              <p:nvPr/>
            </p:nvSpPr>
            <p:spPr>
              <a:xfrm>
                <a:off x="2973009" y="5586935"/>
                <a:ext cx="51539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30</a:t>
                </a:r>
                <a:endParaRPr dirty="0"/>
              </a:p>
            </p:txBody>
          </p:sp>
          <p:sp>
            <p:nvSpPr>
              <p:cNvPr id="357" name="Google Shape;357;p35"/>
              <p:cNvSpPr txBox="1"/>
              <p:nvPr/>
            </p:nvSpPr>
            <p:spPr>
              <a:xfrm>
                <a:off x="3865006" y="5589766"/>
                <a:ext cx="48213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40</a:t>
                </a:r>
                <a:endParaRPr dirty="0"/>
              </a:p>
            </p:txBody>
          </p:sp>
          <p:sp>
            <p:nvSpPr>
              <p:cNvPr id="358" name="Google Shape;358;p35"/>
              <p:cNvSpPr txBox="1"/>
              <p:nvPr/>
            </p:nvSpPr>
            <p:spPr>
              <a:xfrm>
                <a:off x="4105083" y="5760309"/>
                <a:ext cx="7527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Miles</a:t>
                </a:r>
                <a:endParaRPr dirty="0"/>
              </a:p>
            </p:txBody>
          </p:sp>
          <p:pic>
            <p:nvPicPr>
              <p:cNvPr id="359" name="Google Shape;359;p35"/>
              <p:cNvPicPr preferRelativeResize="0"/>
              <p:nvPr/>
            </p:nvPicPr>
            <p:blipFill rotWithShape="1">
              <a:blip r:embed="rId6">
                <a:alphaModFix/>
              </a:blip>
              <a:srcRect l="2804" t="51214" r="12929" b="44950"/>
              <a:stretch/>
            </p:blipFill>
            <p:spPr>
              <a:xfrm>
                <a:off x="473103" y="5864087"/>
                <a:ext cx="3681454" cy="132396"/>
              </a:xfrm>
              <a:prstGeom prst="rect">
                <a:avLst/>
              </a:prstGeom>
              <a:noFill/>
              <a:ln>
                <a:noFill/>
              </a:ln>
            </p:spPr>
          </p:pic>
        </p:grpSp>
        <p:grpSp>
          <p:nvGrpSpPr>
            <p:cNvPr id="360" name="Google Shape;360;p35"/>
            <p:cNvGrpSpPr/>
            <p:nvPr/>
          </p:nvGrpSpPr>
          <p:grpSpPr>
            <a:xfrm>
              <a:off x="4939008" y="4681077"/>
              <a:ext cx="3676500" cy="1917586"/>
              <a:chOff x="4939008" y="4681077"/>
              <a:chExt cx="3676500" cy="1917586"/>
            </a:xfrm>
          </p:grpSpPr>
          <p:sp>
            <p:nvSpPr>
              <p:cNvPr id="361" name="Google Shape;361;p35"/>
              <p:cNvSpPr txBox="1"/>
              <p:nvPr/>
            </p:nvSpPr>
            <p:spPr>
              <a:xfrm>
                <a:off x="5345526" y="4681077"/>
                <a:ext cx="3269982"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s-419" sz="1600" dirty="0">
                    <a:solidFill>
                      <a:srgbClr val="3F3F3F"/>
                    </a:solidFill>
                    <a:latin typeface="Century Gothic"/>
                    <a:ea typeface="Century Gothic"/>
                    <a:cs typeface="Century Gothic"/>
                    <a:sym typeface="Century Gothic"/>
                  </a:rPr>
                  <a:t>Edificación U</a:t>
                </a:r>
                <a:r>
                  <a:rPr lang="es-419" sz="1600" b="0" i="0" u="none" strike="noStrike" cap="none" dirty="0">
                    <a:solidFill>
                      <a:srgbClr val="3F3F3F"/>
                    </a:solidFill>
                    <a:latin typeface="Century Gothic"/>
                    <a:ea typeface="Century Gothic"/>
                    <a:cs typeface="Century Gothic"/>
                    <a:sym typeface="Century Gothic"/>
                  </a:rPr>
                  <a:t>rbana</a:t>
                </a:r>
                <a:endParaRPr lang="es-419" dirty="0"/>
              </a:p>
            </p:txBody>
          </p:sp>
          <p:sp>
            <p:nvSpPr>
              <p:cNvPr id="362" name="Google Shape;362;p35"/>
              <p:cNvSpPr/>
              <p:nvPr/>
            </p:nvSpPr>
            <p:spPr>
              <a:xfrm>
                <a:off x="4939010" y="5047279"/>
                <a:ext cx="344639" cy="200730"/>
              </a:xfrm>
              <a:prstGeom prst="rect">
                <a:avLst/>
              </a:prstGeom>
              <a:solidFill>
                <a:srgbClr val="CCADE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3" name="Google Shape;363;p35"/>
              <p:cNvSpPr/>
              <p:nvPr/>
            </p:nvSpPr>
            <p:spPr>
              <a:xfrm>
                <a:off x="4939010" y="4749989"/>
                <a:ext cx="344639" cy="200730"/>
              </a:xfrm>
              <a:prstGeom prst="rect">
                <a:avLst/>
              </a:prstGeom>
              <a:solidFill>
                <a:srgbClr val="58207E"/>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4" name="Google Shape;364;p35"/>
              <p:cNvSpPr/>
              <p:nvPr/>
            </p:nvSpPr>
            <p:spPr>
              <a:xfrm>
                <a:off x="4939010" y="5977964"/>
                <a:ext cx="344639" cy="200730"/>
              </a:xfrm>
              <a:prstGeom prst="rect">
                <a:avLst/>
              </a:prstGeom>
              <a:solidFill>
                <a:srgbClr val="FFBC37"/>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5" name="Google Shape;365;p35"/>
              <p:cNvSpPr/>
              <p:nvPr/>
            </p:nvSpPr>
            <p:spPr>
              <a:xfrm>
                <a:off x="4939009" y="5346225"/>
                <a:ext cx="344639" cy="200730"/>
              </a:xfrm>
              <a:prstGeom prst="rect">
                <a:avLst/>
              </a:prstGeom>
              <a:solidFill>
                <a:srgbClr val="18621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6" name="Google Shape;366;p35"/>
              <p:cNvSpPr/>
              <p:nvPr/>
            </p:nvSpPr>
            <p:spPr>
              <a:xfrm>
                <a:off x="4939008" y="5665787"/>
                <a:ext cx="344639" cy="200730"/>
              </a:xfrm>
              <a:prstGeom prst="rect">
                <a:avLst/>
              </a:prstGeom>
              <a:solidFill>
                <a:srgbClr val="89CE89"/>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7" name="Google Shape;367;p35"/>
              <p:cNvSpPr txBox="1"/>
              <p:nvPr/>
            </p:nvSpPr>
            <p:spPr>
              <a:xfrm>
                <a:off x="5345524" y="4990565"/>
                <a:ext cx="32699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s-419" sz="1600" b="0" i="0" u="none" strike="noStrike" cap="none" dirty="0">
                    <a:solidFill>
                      <a:srgbClr val="3F3F3F"/>
                    </a:solidFill>
                    <a:latin typeface="Century Gothic"/>
                    <a:ea typeface="Century Gothic"/>
                    <a:cs typeface="Century Gothic"/>
                    <a:sym typeface="Century Gothic"/>
                  </a:rPr>
                  <a:t>Borde Urbano</a:t>
                </a:r>
                <a:endParaRPr lang="es-419" dirty="0"/>
              </a:p>
            </p:txBody>
          </p:sp>
          <p:sp>
            <p:nvSpPr>
              <p:cNvPr id="368" name="Google Shape;368;p35"/>
              <p:cNvSpPr txBox="1"/>
              <p:nvPr/>
            </p:nvSpPr>
            <p:spPr>
              <a:xfrm>
                <a:off x="5345524" y="5308199"/>
                <a:ext cx="32699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s-419" sz="1600" dirty="0">
                    <a:solidFill>
                      <a:srgbClr val="3F3F3F"/>
                    </a:solidFill>
                    <a:latin typeface="Century Gothic"/>
                    <a:ea typeface="Century Gothic"/>
                    <a:cs typeface="Century Gothic"/>
                    <a:sym typeface="Century Gothic"/>
                  </a:rPr>
                  <a:t>Cobertura Boscosa</a:t>
                </a:r>
                <a:endParaRPr lang="es-419" dirty="0"/>
              </a:p>
            </p:txBody>
          </p:sp>
          <p:sp>
            <p:nvSpPr>
              <p:cNvPr id="369" name="Google Shape;369;p35"/>
              <p:cNvSpPr txBox="1"/>
              <p:nvPr/>
            </p:nvSpPr>
            <p:spPr>
              <a:xfrm>
                <a:off x="5345526" y="5609700"/>
                <a:ext cx="2020191"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dirty="0">
                    <a:solidFill>
                      <a:srgbClr val="3F3F3F"/>
                    </a:solidFill>
                    <a:latin typeface="Century Gothic"/>
                    <a:sym typeface="Century Gothic"/>
                  </a:rPr>
                  <a:t>Bo</a:t>
                </a:r>
                <a:r>
                  <a:rPr lang="es-419" sz="1600" dirty="0" err="1">
                    <a:solidFill>
                      <a:srgbClr val="3F3F3F"/>
                    </a:solidFill>
                    <a:latin typeface="Century Gothic"/>
                    <a:sym typeface="Century Gothic"/>
                  </a:rPr>
                  <a:t>rde</a:t>
                </a:r>
                <a:r>
                  <a:rPr lang="es-419" sz="1600" dirty="0">
                    <a:solidFill>
                      <a:srgbClr val="3F3F3F"/>
                    </a:solidFill>
                    <a:latin typeface="Century Gothic"/>
                    <a:sym typeface="Century Gothic"/>
                  </a:rPr>
                  <a:t> de Bosque</a:t>
                </a:r>
                <a:endParaRPr lang="es-419" dirty="0"/>
              </a:p>
            </p:txBody>
          </p:sp>
          <p:sp>
            <p:nvSpPr>
              <p:cNvPr id="370" name="Google Shape;370;p35"/>
              <p:cNvSpPr txBox="1"/>
              <p:nvPr/>
            </p:nvSpPr>
            <p:spPr>
              <a:xfrm>
                <a:off x="5338588" y="5896673"/>
                <a:ext cx="137532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s-419" sz="1600" b="0" i="0" u="none" strike="noStrike" cap="none" dirty="0">
                    <a:solidFill>
                      <a:srgbClr val="3F3F3F"/>
                    </a:solidFill>
                    <a:latin typeface="Century Gothic"/>
                    <a:ea typeface="Century Gothic"/>
                    <a:cs typeface="Century Gothic"/>
                    <a:sym typeface="Century Gothic"/>
                  </a:rPr>
                  <a:t>Cultivos</a:t>
                </a:r>
                <a:endParaRPr lang="es-419" dirty="0"/>
              </a:p>
            </p:txBody>
          </p:sp>
          <p:sp>
            <p:nvSpPr>
              <p:cNvPr id="371" name="Google Shape;371;p35"/>
              <p:cNvSpPr/>
              <p:nvPr/>
            </p:nvSpPr>
            <p:spPr>
              <a:xfrm>
                <a:off x="4939008" y="6275938"/>
                <a:ext cx="344639" cy="200730"/>
              </a:xfrm>
              <a:prstGeom prst="rect">
                <a:avLst/>
              </a:prstGeom>
              <a:solidFill>
                <a:srgbClr val="2F549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72" name="Google Shape;372;p35"/>
              <p:cNvSpPr txBox="1"/>
              <p:nvPr/>
            </p:nvSpPr>
            <p:spPr>
              <a:xfrm>
                <a:off x="5345524" y="6153469"/>
                <a:ext cx="3009700" cy="4451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s-419" sz="1600" b="0" i="0" u="none" strike="noStrike" cap="none" dirty="0">
                    <a:solidFill>
                      <a:srgbClr val="3F3F3F"/>
                    </a:solidFill>
                    <a:latin typeface="Century Gothic"/>
                    <a:ea typeface="Century Gothic"/>
                    <a:cs typeface="Century Gothic"/>
                    <a:sym typeface="Century Gothic"/>
                  </a:rPr>
                  <a:t>Borde Bosque—Urbano</a:t>
                </a: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title"/>
          </p:nvPr>
        </p:nvSpPr>
        <p:spPr>
          <a:xfrm>
            <a:off x="242315" y="276993"/>
            <a:ext cx="11704320"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spc="-150" dirty="0"/>
              <a:t>Aplicaciones de GEE para la Gestión de Tierras</a:t>
            </a:r>
            <a:r>
              <a:rPr lang="en-US" spc="-150" dirty="0"/>
              <a:t>: </a:t>
            </a:r>
            <a:r>
              <a:rPr lang="es-419" spc="-150" dirty="0"/>
              <a:t>Índices de Vegetación</a:t>
            </a:r>
          </a:p>
        </p:txBody>
      </p:sp>
      <p:pic>
        <p:nvPicPr>
          <p:cNvPr id="418" name="Google Shape;418;p37"/>
          <p:cNvPicPr preferRelativeResize="0"/>
          <p:nvPr/>
        </p:nvPicPr>
        <p:blipFill rotWithShape="1">
          <a:blip r:embed="rId3">
            <a:alphaModFix/>
          </a:blip>
          <a:srcRect/>
          <a:stretch/>
        </p:blipFill>
        <p:spPr>
          <a:xfrm>
            <a:off x="6520605" y="795732"/>
            <a:ext cx="4587219" cy="6027046"/>
          </a:xfrm>
          <a:prstGeom prst="rect">
            <a:avLst/>
          </a:prstGeom>
          <a:noFill/>
          <a:ln>
            <a:noFill/>
          </a:ln>
        </p:spPr>
      </p:pic>
      <p:pic>
        <p:nvPicPr>
          <p:cNvPr id="419" name="Google Shape;419;p37"/>
          <p:cNvPicPr preferRelativeResize="0"/>
          <p:nvPr/>
        </p:nvPicPr>
        <p:blipFill rotWithShape="1">
          <a:blip r:embed="rId4">
            <a:alphaModFix/>
          </a:blip>
          <a:srcRect/>
          <a:stretch/>
        </p:blipFill>
        <p:spPr>
          <a:xfrm>
            <a:off x="863290" y="742025"/>
            <a:ext cx="4802396" cy="6115975"/>
          </a:xfrm>
          <a:prstGeom prst="rect">
            <a:avLst/>
          </a:prstGeom>
          <a:noFill/>
          <a:ln>
            <a:noFill/>
          </a:ln>
        </p:spPr>
      </p:pic>
      <p:sp>
        <p:nvSpPr>
          <p:cNvPr id="420" name="Google Shape;420;p37"/>
          <p:cNvSpPr txBox="1"/>
          <p:nvPr/>
        </p:nvSpPr>
        <p:spPr>
          <a:xfrm>
            <a:off x="3178760" y="751753"/>
            <a:ext cx="3187602" cy="89998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E8652"/>
              </a:buClr>
              <a:buSzPts val="4400"/>
              <a:buFont typeface="Century Gothic"/>
              <a:buNone/>
            </a:pPr>
            <a:r>
              <a:rPr lang="es-419" sz="2400" b="1" i="0" u="none" strike="noStrike" cap="none" dirty="0">
                <a:solidFill>
                  <a:schemeClr val="dk1"/>
                </a:solidFill>
                <a:latin typeface="Century Gothic"/>
                <a:ea typeface="Century Gothic"/>
                <a:cs typeface="Century Gothic"/>
                <a:sym typeface="Century Gothic"/>
              </a:rPr>
              <a:t>Cambios en el </a:t>
            </a:r>
            <a:r>
              <a:rPr lang="en-US" sz="2400" b="1" i="0" u="none" strike="noStrike" cap="none" dirty="0">
                <a:solidFill>
                  <a:schemeClr val="dk1"/>
                </a:solidFill>
                <a:latin typeface="Century Gothic"/>
                <a:ea typeface="Century Gothic"/>
                <a:cs typeface="Century Gothic"/>
                <a:sym typeface="Century Gothic"/>
              </a:rPr>
              <a:t>NDVI</a:t>
            </a:r>
            <a:endParaRPr dirty="0"/>
          </a:p>
        </p:txBody>
      </p:sp>
      <p:pic>
        <p:nvPicPr>
          <p:cNvPr id="421" name="Google Shape;421;p37"/>
          <p:cNvPicPr preferRelativeResize="0"/>
          <p:nvPr/>
        </p:nvPicPr>
        <p:blipFill rotWithShape="1">
          <a:blip r:embed="rId5">
            <a:alphaModFix/>
          </a:blip>
          <a:srcRect/>
          <a:stretch/>
        </p:blipFill>
        <p:spPr>
          <a:xfrm>
            <a:off x="7706633" y="6020602"/>
            <a:ext cx="439745" cy="511703"/>
          </a:xfrm>
          <a:prstGeom prst="rect">
            <a:avLst/>
          </a:prstGeom>
          <a:noFill/>
          <a:ln>
            <a:noFill/>
          </a:ln>
        </p:spPr>
      </p:pic>
      <p:grpSp>
        <p:nvGrpSpPr>
          <p:cNvPr id="422" name="Google Shape;422;p37"/>
          <p:cNvGrpSpPr/>
          <p:nvPr/>
        </p:nvGrpSpPr>
        <p:grpSpPr>
          <a:xfrm>
            <a:off x="466370" y="3220540"/>
            <a:ext cx="1741021" cy="1707968"/>
            <a:chOff x="171" y="1924"/>
            <a:chExt cx="885" cy="695"/>
          </a:xfrm>
        </p:grpSpPr>
        <p:sp>
          <p:nvSpPr>
            <p:cNvPr id="423" name="Google Shape;423;p37"/>
            <p:cNvSpPr/>
            <p:nvPr/>
          </p:nvSpPr>
          <p:spPr>
            <a:xfrm>
              <a:off x="171" y="1955"/>
              <a:ext cx="709" cy="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nvGrpSpPr>
            <p:cNvPr id="424" name="Google Shape;424;p37"/>
            <p:cNvGrpSpPr/>
            <p:nvPr/>
          </p:nvGrpSpPr>
          <p:grpSpPr>
            <a:xfrm>
              <a:off x="173" y="1924"/>
              <a:ext cx="707" cy="590"/>
              <a:chOff x="173" y="1924"/>
              <a:chExt cx="707" cy="590"/>
            </a:xfrm>
          </p:grpSpPr>
          <p:sp>
            <p:nvSpPr>
              <p:cNvPr id="425" name="Google Shape;425;p37"/>
              <p:cNvSpPr/>
              <p:nvPr/>
            </p:nvSpPr>
            <p:spPr>
              <a:xfrm>
                <a:off x="173" y="2021"/>
                <a:ext cx="185" cy="3"/>
              </a:xfrm>
              <a:prstGeom prst="rect">
                <a:avLst/>
              </a:prstGeom>
              <a:solidFill>
                <a:srgbClr val="147A0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6" name="Google Shape;426;p37"/>
              <p:cNvSpPr/>
              <p:nvPr/>
            </p:nvSpPr>
            <p:spPr>
              <a:xfrm>
                <a:off x="173" y="2024"/>
                <a:ext cx="185" cy="2"/>
              </a:xfrm>
              <a:prstGeom prst="rect">
                <a:avLst/>
              </a:prstGeom>
              <a:solidFill>
                <a:srgbClr val="177A0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7" name="Google Shape;427;p37"/>
              <p:cNvSpPr/>
              <p:nvPr/>
            </p:nvSpPr>
            <p:spPr>
              <a:xfrm>
                <a:off x="173" y="2026"/>
                <a:ext cx="185" cy="3"/>
              </a:xfrm>
              <a:prstGeom prst="rect">
                <a:avLst/>
              </a:prstGeom>
              <a:solidFill>
                <a:srgbClr val="1A7D0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8" name="Google Shape;428;p37"/>
              <p:cNvSpPr/>
              <p:nvPr/>
            </p:nvSpPr>
            <p:spPr>
              <a:xfrm>
                <a:off x="173" y="2029"/>
                <a:ext cx="185" cy="2"/>
              </a:xfrm>
              <a:prstGeom prst="rect">
                <a:avLst/>
              </a:prstGeom>
              <a:solidFill>
                <a:srgbClr val="1B7D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9" name="Google Shape;429;p37"/>
              <p:cNvSpPr/>
              <p:nvPr/>
            </p:nvSpPr>
            <p:spPr>
              <a:xfrm>
                <a:off x="173" y="2031"/>
                <a:ext cx="185" cy="3"/>
              </a:xfrm>
              <a:prstGeom prst="rect">
                <a:avLst/>
              </a:prstGeom>
              <a:solidFill>
                <a:srgbClr val="20801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0" name="Google Shape;430;p37"/>
              <p:cNvSpPr/>
              <p:nvPr/>
            </p:nvSpPr>
            <p:spPr>
              <a:xfrm>
                <a:off x="173" y="2034"/>
                <a:ext cx="185" cy="2"/>
              </a:xfrm>
              <a:prstGeom prst="rect">
                <a:avLst/>
              </a:prstGeom>
              <a:solidFill>
                <a:srgbClr val="2180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1" name="Google Shape;431;p37"/>
              <p:cNvSpPr/>
              <p:nvPr/>
            </p:nvSpPr>
            <p:spPr>
              <a:xfrm>
                <a:off x="173" y="2036"/>
                <a:ext cx="185" cy="3"/>
              </a:xfrm>
              <a:prstGeom prst="rect">
                <a:avLst/>
              </a:prstGeom>
              <a:solidFill>
                <a:srgbClr val="2582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2" name="Google Shape;432;p37"/>
              <p:cNvSpPr/>
              <p:nvPr/>
            </p:nvSpPr>
            <p:spPr>
              <a:xfrm>
                <a:off x="173" y="2039"/>
                <a:ext cx="185" cy="2"/>
              </a:xfrm>
              <a:prstGeom prst="rect">
                <a:avLst/>
              </a:prstGeom>
              <a:solidFill>
                <a:srgbClr val="2682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3" name="Google Shape;433;p37"/>
              <p:cNvSpPr/>
              <p:nvPr/>
            </p:nvSpPr>
            <p:spPr>
              <a:xfrm>
                <a:off x="173" y="2041"/>
                <a:ext cx="185" cy="3"/>
              </a:xfrm>
              <a:prstGeom prst="rect">
                <a:avLst/>
              </a:prstGeom>
              <a:solidFill>
                <a:srgbClr val="28851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4" name="Google Shape;434;p37"/>
              <p:cNvSpPr/>
              <p:nvPr/>
            </p:nvSpPr>
            <p:spPr>
              <a:xfrm>
                <a:off x="173" y="2044"/>
                <a:ext cx="185" cy="2"/>
              </a:xfrm>
              <a:prstGeom prst="rect">
                <a:avLst/>
              </a:prstGeom>
              <a:solidFill>
                <a:srgbClr val="2A851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5" name="Google Shape;435;p37"/>
              <p:cNvSpPr/>
              <p:nvPr/>
            </p:nvSpPr>
            <p:spPr>
              <a:xfrm>
                <a:off x="173" y="2046"/>
                <a:ext cx="185" cy="3"/>
              </a:xfrm>
              <a:prstGeom prst="rect">
                <a:avLst/>
              </a:prstGeom>
              <a:solidFill>
                <a:srgbClr val="2C871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6" name="Google Shape;436;p37"/>
              <p:cNvSpPr/>
              <p:nvPr/>
            </p:nvSpPr>
            <p:spPr>
              <a:xfrm>
                <a:off x="173" y="2049"/>
                <a:ext cx="185" cy="2"/>
              </a:xfrm>
              <a:prstGeom prst="rect">
                <a:avLst/>
              </a:prstGeom>
              <a:solidFill>
                <a:srgbClr val="2F871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7" name="Google Shape;437;p37"/>
              <p:cNvSpPr/>
              <p:nvPr/>
            </p:nvSpPr>
            <p:spPr>
              <a:xfrm>
                <a:off x="173" y="2051"/>
                <a:ext cx="185" cy="3"/>
              </a:xfrm>
              <a:prstGeom prst="rect">
                <a:avLst/>
              </a:prstGeom>
              <a:solidFill>
                <a:srgbClr val="318A2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8" name="Google Shape;438;p37"/>
              <p:cNvSpPr/>
              <p:nvPr/>
            </p:nvSpPr>
            <p:spPr>
              <a:xfrm>
                <a:off x="173" y="2054"/>
                <a:ext cx="185" cy="2"/>
              </a:xfrm>
              <a:prstGeom prst="rect">
                <a:avLst/>
              </a:prstGeom>
              <a:solidFill>
                <a:srgbClr val="328A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9" name="Google Shape;439;p37"/>
              <p:cNvSpPr/>
              <p:nvPr/>
            </p:nvSpPr>
            <p:spPr>
              <a:xfrm>
                <a:off x="173" y="2056"/>
                <a:ext cx="185" cy="3"/>
              </a:xfrm>
              <a:prstGeom prst="rect">
                <a:avLst/>
              </a:prstGeom>
              <a:solidFill>
                <a:srgbClr val="368C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0" name="Google Shape;440;p37"/>
              <p:cNvSpPr/>
              <p:nvPr/>
            </p:nvSpPr>
            <p:spPr>
              <a:xfrm>
                <a:off x="173" y="2059"/>
                <a:ext cx="185" cy="2"/>
              </a:xfrm>
              <a:prstGeom prst="rect">
                <a:avLst/>
              </a:prstGeom>
              <a:solidFill>
                <a:srgbClr val="368C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1" name="Google Shape;441;p37"/>
              <p:cNvSpPr/>
              <p:nvPr/>
            </p:nvSpPr>
            <p:spPr>
              <a:xfrm>
                <a:off x="173" y="2061"/>
                <a:ext cx="185" cy="3"/>
              </a:xfrm>
              <a:prstGeom prst="rect">
                <a:avLst/>
              </a:prstGeom>
              <a:solidFill>
                <a:srgbClr val="398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2" name="Google Shape;442;p37"/>
              <p:cNvSpPr/>
              <p:nvPr/>
            </p:nvSpPr>
            <p:spPr>
              <a:xfrm>
                <a:off x="173" y="2064"/>
                <a:ext cx="185" cy="2"/>
              </a:xfrm>
              <a:prstGeom prst="rect">
                <a:avLst/>
              </a:prstGeom>
              <a:solidFill>
                <a:srgbClr val="3B8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3" name="Google Shape;443;p37"/>
              <p:cNvSpPr/>
              <p:nvPr/>
            </p:nvSpPr>
            <p:spPr>
              <a:xfrm>
                <a:off x="173" y="2066"/>
                <a:ext cx="185" cy="3"/>
              </a:xfrm>
              <a:prstGeom prst="rect">
                <a:avLst/>
              </a:prstGeom>
              <a:solidFill>
                <a:srgbClr val="3E91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4" name="Google Shape;444;p37"/>
              <p:cNvSpPr/>
              <p:nvPr/>
            </p:nvSpPr>
            <p:spPr>
              <a:xfrm>
                <a:off x="173" y="2069"/>
                <a:ext cx="185" cy="2"/>
              </a:xfrm>
              <a:prstGeom prst="rect">
                <a:avLst/>
              </a:prstGeom>
              <a:solidFill>
                <a:srgbClr val="3F91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5" name="Google Shape;445;p37"/>
              <p:cNvSpPr/>
              <p:nvPr/>
            </p:nvSpPr>
            <p:spPr>
              <a:xfrm>
                <a:off x="173" y="2071"/>
                <a:ext cx="185" cy="3"/>
              </a:xfrm>
              <a:prstGeom prst="rect">
                <a:avLst/>
              </a:prstGeom>
              <a:solidFill>
                <a:srgbClr val="4394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6" name="Google Shape;446;p37"/>
              <p:cNvSpPr/>
              <p:nvPr/>
            </p:nvSpPr>
            <p:spPr>
              <a:xfrm>
                <a:off x="173" y="2074"/>
                <a:ext cx="185" cy="2"/>
              </a:xfrm>
              <a:prstGeom prst="rect">
                <a:avLst/>
              </a:prstGeom>
              <a:solidFill>
                <a:srgbClr val="4394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7" name="Google Shape;447;p37"/>
              <p:cNvSpPr/>
              <p:nvPr/>
            </p:nvSpPr>
            <p:spPr>
              <a:xfrm>
                <a:off x="173" y="2076"/>
                <a:ext cx="185" cy="3"/>
              </a:xfrm>
              <a:prstGeom prst="rect">
                <a:avLst/>
              </a:prstGeom>
              <a:solidFill>
                <a:srgbClr val="4596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8" name="Google Shape;448;p37"/>
              <p:cNvSpPr/>
              <p:nvPr/>
            </p:nvSpPr>
            <p:spPr>
              <a:xfrm>
                <a:off x="173" y="2079"/>
                <a:ext cx="185" cy="2"/>
              </a:xfrm>
              <a:prstGeom prst="rect">
                <a:avLst/>
              </a:prstGeom>
              <a:solidFill>
                <a:srgbClr val="4896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9" name="Google Shape;449;p37"/>
              <p:cNvSpPr/>
              <p:nvPr/>
            </p:nvSpPr>
            <p:spPr>
              <a:xfrm>
                <a:off x="173" y="2081"/>
                <a:ext cx="185" cy="3"/>
              </a:xfrm>
              <a:prstGeom prst="rect">
                <a:avLst/>
              </a:prstGeom>
              <a:solidFill>
                <a:srgbClr val="4896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0" name="Google Shape;450;p37"/>
              <p:cNvSpPr/>
              <p:nvPr/>
            </p:nvSpPr>
            <p:spPr>
              <a:xfrm>
                <a:off x="173" y="2084"/>
                <a:ext cx="185" cy="2"/>
              </a:xfrm>
              <a:prstGeom prst="rect">
                <a:avLst/>
              </a:prstGeom>
              <a:solidFill>
                <a:srgbClr val="4C99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1" name="Google Shape;451;p37"/>
              <p:cNvSpPr/>
              <p:nvPr/>
            </p:nvSpPr>
            <p:spPr>
              <a:xfrm>
                <a:off x="173" y="2086"/>
                <a:ext cx="185" cy="3"/>
              </a:xfrm>
              <a:prstGeom prst="rect">
                <a:avLst/>
              </a:prstGeom>
              <a:solidFill>
                <a:srgbClr val="4D99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2" name="Google Shape;452;p37"/>
              <p:cNvSpPr/>
              <p:nvPr/>
            </p:nvSpPr>
            <p:spPr>
              <a:xfrm>
                <a:off x="173" y="2089"/>
                <a:ext cx="185" cy="2"/>
              </a:xfrm>
              <a:prstGeom prst="rect">
                <a:avLst/>
              </a:prstGeom>
              <a:solidFill>
                <a:srgbClr val="509C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3" name="Google Shape;453;p37"/>
              <p:cNvSpPr/>
              <p:nvPr/>
            </p:nvSpPr>
            <p:spPr>
              <a:xfrm>
                <a:off x="173" y="2091"/>
                <a:ext cx="185" cy="3"/>
              </a:xfrm>
              <a:prstGeom prst="rect">
                <a:avLst/>
              </a:prstGeom>
              <a:solidFill>
                <a:srgbClr val="519C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4" name="Google Shape;454;p37"/>
              <p:cNvSpPr/>
              <p:nvPr/>
            </p:nvSpPr>
            <p:spPr>
              <a:xfrm>
                <a:off x="173" y="2094"/>
                <a:ext cx="185" cy="2"/>
              </a:xfrm>
              <a:prstGeom prst="rect">
                <a:avLst/>
              </a:prstGeom>
              <a:solidFill>
                <a:srgbClr val="549E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5" name="Google Shape;455;p37"/>
              <p:cNvSpPr/>
              <p:nvPr/>
            </p:nvSpPr>
            <p:spPr>
              <a:xfrm>
                <a:off x="173" y="2096"/>
                <a:ext cx="185" cy="3"/>
              </a:xfrm>
              <a:prstGeom prst="rect">
                <a:avLst/>
              </a:prstGeom>
              <a:solidFill>
                <a:srgbClr val="559E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6" name="Google Shape;456;p37"/>
              <p:cNvSpPr/>
              <p:nvPr/>
            </p:nvSpPr>
            <p:spPr>
              <a:xfrm>
                <a:off x="173" y="2099"/>
                <a:ext cx="185" cy="2"/>
              </a:xfrm>
              <a:prstGeom prst="rect">
                <a:avLst/>
              </a:prstGeom>
              <a:solidFill>
                <a:srgbClr val="58A1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7" name="Google Shape;457;p37"/>
              <p:cNvSpPr/>
              <p:nvPr/>
            </p:nvSpPr>
            <p:spPr>
              <a:xfrm>
                <a:off x="173" y="2101"/>
                <a:ext cx="185" cy="3"/>
              </a:xfrm>
              <a:prstGeom prst="rect">
                <a:avLst/>
              </a:prstGeom>
              <a:solidFill>
                <a:srgbClr val="59A1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8" name="Google Shape;458;p37"/>
              <p:cNvSpPr/>
              <p:nvPr/>
            </p:nvSpPr>
            <p:spPr>
              <a:xfrm>
                <a:off x="173" y="2104"/>
                <a:ext cx="185" cy="2"/>
              </a:xfrm>
              <a:prstGeom prst="rect">
                <a:avLst/>
              </a:prstGeom>
              <a:solidFill>
                <a:srgbClr val="5CA3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9" name="Google Shape;459;p37"/>
              <p:cNvSpPr/>
              <p:nvPr/>
            </p:nvSpPr>
            <p:spPr>
              <a:xfrm>
                <a:off x="173" y="2106"/>
                <a:ext cx="185" cy="3"/>
              </a:xfrm>
              <a:prstGeom prst="rect">
                <a:avLst/>
              </a:prstGeom>
              <a:solidFill>
                <a:srgbClr val="5EA3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0" name="Google Shape;460;p37"/>
              <p:cNvSpPr/>
              <p:nvPr/>
            </p:nvSpPr>
            <p:spPr>
              <a:xfrm>
                <a:off x="173" y="2109"/>
                <a:ext cx="185" cy="2"/>
              </a:xfrm>
              <a:prstGeom prst="rect">
                <a:avLst/>
              </a:prstGeom>
              <a:solidFill>
                <a:srgbClr val="60A6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1" name="Google Shape;461;p37"/>
              <p:cNvSpPr/>
              <p:nvPr/>
            </p:nvSpPr>
            <p:spPr>
              <a:xfrm>
                <a:off x="173" y="2111"/>
                <a:ext cx="185" cy="3"/>
              </a:xfrm>
              <a:prstGeom prst="rect">
                <a:avLst/>
              </a:prstGeom>
              <a:solidFill>
                <a:srgbClr val="61A64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2" name="Google Shape;462;p37"/>
              <p:cNvSpPr/>
              <p:nvPr/>
            </p:nvSpPr>
            <p:spPr>
              <a:xfrm>
                <a:off x="173" y="2114"/>
                <a:ext cx="185" cy="2"/>
              </a:xfrm>
              <a:prstGeom prst="rect">
                <a:avLst/>
              </a:prstGeom>
              <a:solidFill>
                <a:srgbClr val="64A8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3" name="Google Shape;463;p37"/>
              <p:cNvSpPr/>
              <p:nvPr/>
            </p:nvSpPr>
            <p:spPr>
              <a:xfrm>
                <a:off x="173" y="2116"/>
                <a:ext cx="185" cy="3"/>
              </a:xfrm>
              <a:prstGeom prst="rect">
                <a:avLst/>
              </a:prstGeom>
              <a:solidFill>
                <a:srgbClr val="66A8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4" name="Google Shape;464;p37"/>
              <p:cNvSpPr/>
              <p:nvPr/>
            </p:nvSpPr>
            <p:spPr>
              <a:xfrm>
                <a:off x="173" y="2119"/>
                <a:ext cx="185" cy="2"/>
              </a:xfrm>
              <a:prstGeom prst="rect">
                <a:avLst/>
              </a:prstGeom>
              <a:solidFill>
                <a:srgbClr val="69AB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5" name="Google Shape;465;p37"/>
              <p:cNvSpPr/>
              <p:nvPr/>
            </p:nvSpPr>
            <p:spPr>
              <a:xfrm>
                <a:off x="173" y="2121"/>
                <a:ext cx="185" cy="3"/>
              </a:xfrm>
              <a:prstGeom prst="rect">
                <a:avLst/>
              </a:prstGeom>
              <a:solidFill>
                <a:srgbClr val="6AAB4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6" name="Google Shape;466;p37"/>
              <p:cNvSpPr/>
              <p:nvPr/>
            </p:nvSpPr>
            <p:spPr>
              <a:xfrm>
                <a:off x="173" y="2124"/>
                <a:ext cx="185" cy="2"/>
              </a:xfrm>
              <a:prstGeom prst="rect">
                <a:avLst/>
              </a:prstGeom>
              <a:solidFill>
                <a:srgbClr val="6DAD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7" name="Google Shape;467;p37"/>
              <p:cNvSpPr/>
              <p:nvPr/>
            </p:nvSpPr>
            <p:spPr>
              <a:xfrm>
                <a:off x="173" y="2126"/>
                <a:ext cx="185" cy="3"/>
              </a:xfrm>
              <a:prstGeom prst="rect">
                <a:avLst/>
              </a:prstGeom>
              <a:solidFill>
                <a:srgbClr val="6EAD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8" name="Google Shape;468;p37"/>
              <p:cNvSpPr/>
              <p:nvPr/>
            </p:nvSpPr>
            <p:spPr>
              <a:xfrm>
                <a:off x="173" y="2129"/>
                <a:ext cx="185" cy="2"/>
              </a:xfrm>
              <a:prstGeom prst="rect">
                <a:avLst/>
              </a:prstGeom>
              <a:solidFill>
                <a:srgbClr val="71B0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9" name="Google Shape;469;p37"/>
              <p:cNvSpPr/>
              <p:nvPr/>
            </p:nvSpPr>
            <p:spPr>
              <a:xfrm>
                <a:off x="173" y="2131"/>
                <a:ext cx="185" cy="3"/>
              </a:xfrm>
              <a:prstGeom prst="rect">
                <a:avLst/>
              </a:prstGeom>
              <a:solidFill>
                <a:srgbClr val="72B0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0" name="Google Shape;470;p37"/>
              <p:cNvSpPr/>
              <p:nvPr/>
            </p:nvSpPr>
            <p:spPr>
              <a:xfrm>
                <a:off x="173" y="2134"/>
                <a:ext cx="185" cy="2"/>
              </a:xfrm>
              <a:prstGeom prst="rect">
                <a:avLst/>
              </a:prstGeom>
              <a:solidFill>
                <a:srgbClr val="75B3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1" name="Google Shape;471;p37"/>
              <p:cNvSpPr/>
              <p:nvPr/>
            </p:nvSpPr>
            <p:spPr>
              <a:xfrm>
                <a:off x="173" y="2136"/>
                <a:ext cx="185" cy="3"/>
              </a:xfrm>
              <a:prstGeom prst="rect">
                <a:avLst/>
              </a:prstGeom>
              <a:solidFill>
                <a:srgbClr val="77B3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2" name="Google Shape;472;p37"/>
              <p:cNvSpPr/>
              <p:nvPr/>
            </p:nvSpPr>
            <p:spPr>
              <a:xfrm>
                <a:off x="173" y="2139"/>
                <a:ext cx="185" cy="2"/>
              </a:xfrm>
              <a:prstGeom prst="rect">
                <a:avLst/>
              </a:prstGeom>
              <a:solidFill>
                <a:srgbClr val="7AB55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3" name="Google Shape;473;p37"/>
              <p:cNvSpPr/>
              <p:nvPr/>
            </p:nvSpPr>
            <p:spPr>
              <a:xfrm>
                <a:off x="173" y="2141"/>
                <a:ext cx="185" cy="3"/>
              </a:xfrm>
              <a:prstGeom prst="rect">
                <a:avLst/>
              </a:prstGeom>
              <a:solidFill>
                <a:srgbClr val="7BB55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4" name="Google Shape;474;p37"/>
              <p:cNvSpPr/>
              <p:nvPr/>
            </p:nvSpPr>
            <p:spPr>
              <a:xfrm>
                <a:off x="173" y="2144"/>
                <a:ext cx="185" cy="2"/>
              </a:xfrm>
              <a:prstGeom prst="rect">
                <a:avLst/>
              </a:prstGeom>
              <a:solidFill>
                <a:srgbClr val="7DB8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5" name="Google Shape;475;p37"/>
              <p:cNvSpPr/>
              <p:nvPr/>
            </p:nvSpPr>
            <p:spPr>
              <a:xfrm>
                <a:off x="173" y="2146"/>
                <a:ext cx="185" cy="3"/>
              </a:xfrm>
              <a:prstGeom prst="rect">
                <a:avLst/>
              </a:prstGeom>
              <a:solidFill>
                <a:srgbClr val="7FB8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6" name="Google Shape;476;p37"/>
              <p:cNvSpPr/>
              <p:nvPr/>
            </p:nvSpPr>
            <p:spPr>
              <a:xfrm>
                <a:off x="173" y="2149"/>
                <a:ext cx="185" cy="2"/>
              </a:xfrm>
              <a:prstGeom prst="rect">
                <a:avLst/>
              </a:prstGeom>
              <a:solidFill>
                <a:srgbClr val="82BA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7" name="Google Shape;477;p37"/>
              <p:cNvSpPr/>
              <p:nvPr/>
            </p:nvSpPr>
            <p:spPr>
              <a:xfrm>
                <a:off x="173" y="2151"/>
                <a:ext cx="185" cy="3"/>
              </a:xfrm>
              <a:prstGeom prst="rect">
                <a:avLst/>
              </a:prstGeom>
              <a:solidFill>
                <a:srgbClr val="84BA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8" name="Google Shape;478;p37"/>
              <p:cNvSpPr/>
              <p:nvPr/>
            </p:nvSpPr>
            <p:spPr>
              <a:xfrm>
                <a:off x="173" y="2154"/>
                <a:ext cx="185" cy="2"/>
              </a:xfrm>
              <a:prstGeom prst="rect">
                <a:avLst/>
              </a:prstGeom>
              <a:solidFill>
                <a:srgbClr val="87B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9" name="Google Shape;479;p37"/>
              <p:cNvSpPr/>
              <p:nvPr/>
            </p:nvSpPr>
            <p:spPr>
              <a:xfrm>
                <a:off x="173" y="2156"/>
                <a:ext cx="185" cy="3"/>
              </a:xfrm>
              <a:prstGeom prst="rect">
                <a:avLst/>
              </a:prstGeom>
              <a:solidFill>
                <a:srgbClr val="88B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0" name="Google Shape;480;p37"/>
              <p:cNvSpPr/>
              <p:nvPr/>
            </p:nvSpPr>
            <p:spPr>
              <a:xfrm>
                <a:off x="173" y="2159"/>
                <a:ext cx="185" cy="2"/>
              </a:xfrm>
              <a:prstGeom prst="rect">
                <a:avLst/>
              </a:prstGeom>
              <a:solidFill>
                <a:srgbClr val="8BBF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1" name="Google Shape;481;p37"/>
              <p:cNvSpPr/>
              <p:nvPr/>
            </p:nvSpPr>
            <p:spPr>
              <a:xfrm>
                <a:off x="173" y="2161"/>
                <a:ext cx="185" cy="3"/>
              </a:xfrm>
              <a:prstGeom prst="rect">
                <a:avLst/>
              </a:prstGeom>
              <a:solidFill>
                <a:srgbClr val="8DBF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2" name="Google Shape;482;p37"/>
              <p:cNvSpPr/>
              <p:nvPr/>
            </p:nvSpPr>
            <p:spPr>
              <a:xfrm>
                <a:off x="173" y="2164"/>
                <a:ext cx="185" cy="2"/>
              </a:xfrm>
              <a:prstGeom prst="rect">
                <a:avLst/>
              </a:prstGeom>
              <a:solidFill>
                <a:srgbClr val="90C2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3" name="Google Shape;483;p37"/>
              <p:cNvSpPr/>
              <p:nvPr/>
            </p:nvSpPr>
            <p:spPr>
              <a:xfrm>
                <a:off x="173" y="2166"/>
                <a:ext cx="185" cy="3"/>
              </a:xfrm>
              <a:prstGeom prst="rect">
                <a:avLst/>
              </a:prstGeom>
              <a:solidFill>
                <a:srgbClr val="90C2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4" name="Google Shape;484;p37"/>
              <p:cNvSpPr/>
              <p:nvPr/>
            </p:nvSpPr>
            <p:spPr>
              <a:xfrm>
                <a:off x="173" y="2169"/>
                <a:ext cx="185" cy="2"/>
              </a:xfrm>
              <a:prstGeom prst="rect">
                <a:avLst/>
              </a:prstGeom>
              <a:solidFill>
                <a:srgbClr val="94C4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5" name="Google Shape;485;p37"/>
              <p:cNvSpPr/>
              <p:nvPr/>
            </p:nvSpPr>
            <p:spPr>
              <a:xfrm>
                <a:off x="173" y="2171"/>
                <a:ext cx="185" cy="3"/>
              </a:xfrm>
              <a:prstGeom prst="rect">
                <a:avLst/>
              </a:prstGeom>
              <a:solidFill>
                <a:srgbClr val="95C4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6" name="Google Shape;486;p37"/>
              <p:cNvSpPr/>
              <p:nvPr/>
            </p:nvSpPr>
            <p:spPr>
              <a:xfrm>
                <a:off x="173" y="2174"/>
                <a:ext cx="185" cy="2"/>
              </a:xfrm>
              <a:prstGeom prst="rect">
                <a:avLst/>
              </a:prstGeom>
              <a:solidFill>
                <a:srgbClr val="99C76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7" name="Google Shape;487;p37"/>
              <p:cNvSpPr/>
              <p:nvPr/>
            </p:nvSpPr>
            <p:spPr>
              <a:xfrm>
                <a:off x="173" y="2176"/>
                <a:ext cx="185" cy="3"/>
              </a:xfrm>
              <a:prstGeom prst="rect">
                <a:avLst/>
              </a:prstGeom>
              <a:solidFill>
                <a:srgbClr val="9CC9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8" name="Google Shape;488;p37"/>
              <p:cNvSpPr/>
              <p:nvPr/>
            </p:nvSpPr>
            <p:spPr>
              <a:xfrm>
                <a:off x="173" y="2179"/>
                <a:ext cx="185" cy="2"/>
              </a:xfrm>
              <a:prstGeom prst="rect">
                <a:avLst/>
              </a:prstGeom>
              <a:solidFill>
                <a:srgbClr val="9DC9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9" name="Google Shape;489;p37"/>
              <p:cNvSpPr/>
              <p:nvPr/>
            </p:nvSpPr>
            <p:spPr>
              <a:xfrm>
                <a:off x="173" y="2181"/>
                <a:ext cx="185" cy="3"/>
              </a:xfrm>
              <a:prstGeom prst="rect">
                <a:avLst/>
              </a:prstGeom>
              <a:solidFill>
                <a:srgbClr val="A0CC7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0" name="Google Shape;490;p37"/>
              <p:cNvSpPr/>
              <p:nvPr/>
            </p:nvSpPr>
            <p:spPr>
              <a:xfrm>
                <a:off x="173" y="2184"/>
                <a:ext cx="185" cy="2"/>
              </a:xfrm>
              <a:prstGeom prst="rect">
                <a:avLst/>
              </a:prstGeom>
              <a:solidFill>
                <a:srgbClr val="A2CC7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1" name="Google Shape;491;p37"/>
              <p:cNvSpPr/>
              <p:nvPr/>
            </p:nvSpPr>
            <p:spPr>
              <a:xfrm>
                <a:off x="173" y="2186"/>
                <a:ext cx="185" cy="3"/>
              </a:xfrm>
              <a:prstGeom prst="rect">
                <a:avLst/>
              </a:prstGeom>
              <a:solidFill>
                <a:srgbClr val="A5CF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2" name="Google Shape;492;p37"/>
              <p:cNvSpPr/>
              <p:nvPr/>
            </p:nvSpPr>
            <p:spPr>
              <a:xfrm>
                <a:off x="173" y="2189"/>
                <a:ext cx="185" cy="2"/>
              </a:xfrm>
              <a:prstGeom prst="rect">
                <a:avLst/>
              </a:prstGeom>
              <a:solidFill>
                <a:srgbClr val="A6CF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3" name="Google Shape;493;p37"/>
              <p:cNvSpPr/>
              <p:nvPr/>
            </p:nvSpPr>
            <p:spPr>
              <a:xfrm>
                <a:off x="173" y="2191"/>
                <a:ext cx="185" cy="3"/>
              </a:xfrm>
              <a:prstGeom prst="rect">
                <a:avLst/>
              </a:prstGeom>
              <a:solidFill>
                <a:srgbClr val="A9D17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37"/>
              <p:cNvSpPr/>
              <p:nvPr/>
            </p:nvSpPr>
            <p:spPr>
              <a:xfrm>
                <a:off x="173" y="2194"/>
                <a:ext cx="185" cy="2"/>
              </a:xfrm>
              <a:prstGeom prst="rect">
                <a:avLst/>
              </a:prstGeom>
              <a:solidFill>
                <a:srgbClr val="ABD17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37"/>
              <p:cNvSpPr/>
              <p:nvPr/>
            </p:nvSpPr>
            <p:spPr>
              <a:xfrm>
                <a:off x="173" y="2196"/>
                <a:ext cx="185" cy="3"/>
              </a:xfrm>
              <a:prstGeom prst="rect">
                <a:avLst/>
              </a:prstGeom>
              <a:solidFill>
                <a:srgbClr val="AED4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37"/>
              <p:cNvSpPr/>
              <p:nvPr/>
            </p:nvSpPr>
            <p:spPr>
              <a:xfrm>
                <a:off x="173" y="2199"/>
                <a:ext cx="185" cy="2"/>
              </a:xfrm>
              <a:prstGeom prst="rect">
                <a:avLst/>
              </a:prstGeom>
              <a:solidFill>
                <a:srgbClr val="AFD4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7" name="Google Shape;497;p37"/>
              <p:cNvSpPr/>
              <p:nvPr/>
            </p:nvSpPr>
            <p:spPr>
              <a:xfrm>
                <a:off x="173" y="2201"/>
                <a:ext cx="185" cy="3"/>
              </a:xfrm>
              <a:prstGeom prst="rect">
                <a:avLst/>
              </a:prstGeom>
              <a:solidFill>
                <a:srgbClr val="B3D68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8" name="Google Shape;498;p37"/>
              <p:cNvSpPr/>
              <p:nvPr/>
            </p:nvSpPr>
            <p:spPr>
              <a:xfrm>
                <a:off x="173" y="2204"/>
                <a:ext cx="185" cy="2"/>
              </a:xfrm>
              <a:prstGeom prst="rect">
                <a:avLst/>
              </a:prstGeom>
              <a:solidFill>
                <a:srgbClr val="B3D68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9" name="Google Shape;499;p37"/>
              <p:cNvSpPr/>
              <p:nvPr/>
            </p:nvSpPr>
            <p:spPr>
              <a:xfrm>
                <a:off x="173" y="2206"/>
                <a:ext cx="185" cy="3"/>
              </a:xfrm>
              <a:prstGeom prst="rect">
                <a:avLst/>
              </a:prstGeom>
              <a:solidFill>
                <a:srgbClr val="B8D9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0" name="Google Shape;500;p37"/>
              <p:cNvSpPr/>
              <p:nvPr/>
            </p:nvSpPr>
            <p:spPr>
              <a:xfrm>
                <a:off x="173" y="2209"/>
                <a:ext cx="185" cy="2"/>
              </a:xfrm>
              <a:prstGeom prst="rect">
                <a:avLst/>
              </a:prstGeom>
              <a:solidFill>
                <a:srgbClr val="B8D9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1" name="Google Shape;501;p37"/>
              <p:cNvSpPr/>
              <p:nvPr/>
            </p:nvSpPr>
            <p:spPr>
              <a:xfrm>
                <a:off x="173" y="2211"/>
                <a:ext cx="185" cy="3"/>
              </a:xfrm>
              <a:prstGeom prst="rect">
                <a:avLst/>
              </a:prstGeom>
              <a:solidFill>
                <a:srgbClr val="BCDB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2" name="Google Shape;502;p37"/>
              <p:cNvSpPr/>
              <p:nvPr/>
            </p:nvSpPr>
            <p:spPr>
              <a:xfrm>
                <a:off x="173" y="2214"/>
                <a:ext cx="185" cy="2"/>
              </a:xfrm>
              <a:prstGeom prst="rect">
                <a:avLst/>
              </a:prstGeom>
              <a:solidFill>
                <a:srgbClr val="BEDB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3" name="Google Shape;503;p37"/>
              <p:cNvSpPr/>
              <p:nvPr/>
            </p:nvSpPr>
            <p:spPr>
              <a:xfrm>
                <a:off x="173" y="2216"/>
                <a:ext cx="185" cy="3"/>
              </a:xfrm>
              <a:prstGeom prst="rect">
                <a:avLst/>
              </a:prstGeom>
              <a:solidFill>
                <a:srgbClr val="C1D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4" name="Google Shape;504;p37"/>
              <p:cNvSpPr/>
              <p:nvPr/>
            </p:nvSpPr>
            <p:spPr>
              <a:xfrm>
                <a:off x="173" y="2219"/>
                <a:ext cx="185" cy="2"/>
              </a:xfrm>
              <a:prstGeom prst="rect">
                <a:avLst/>
              </a:prstGeom>
              <a:solidFill>
                <a:srgbClr val="C2D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5" name="Google Shape;505;p37"/>
              <p:cNvSpPr/>
              <p:nvPr/>
            </p:nvSpPr>
            <p:spPr>
              <a:xfrm>
                <a:off x="173" y="2221"/>
                <a:ext cx="185" cy="3"/>
              </a:xfrm>
              <a:prstGeom prst="rect">
                <a:avLst/>
              </a:prstGeom>
              <a:solidFill>
                <a:srgbClr val="C6E09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6" name="Google Shape;506;p37"/>
              <p:cNvSpPr/>
              <p:nvPr/>
            </p:nvSpPr>
            <p:spPr>
              <a:xfrm>
                <a:off x="173" y="2224"/>
                <a:ext cx="185" cy="2"/>
              </a:xfrm>
              <a:prstGeom prst="rect">
                <a:avLst/>
              </a:prstGeom>
              <a:solidFill>
                <a:srgbClr val="C6E09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7" name="Google Shape;507;p37"/>
              <p:cNvSpPr/>
              <p:nvPr/>
            </p:nvSpPr>
            <p:spPr>
              <a:xfrm>
                <a:off x="173" y="2226"/>
                <a:ext cx="185" cy="3"/>
              </a:xfrm>
              <a:prstGeom prst="rect">
                <a:avLst/>
              </a:prstGeom>
              <a:solidFill>
                <a:srgbClr val="CBE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8" name="Google Shape;508;p37"/>
              <p:cNvSpPr/>
              <p:nvPr/>
            </p:nvSpPr>
            <p:spPr>
              <a:xfrm>
                <a:off x="173" y="2229"/>
                <a:ext cx="185" cy="2"/>
              </a:xfrm>
              <a:prstGeom prst="rect">
                <a:avLst/>
              </a:prstGeom>
              <a:solidFill>
                <a:srgbClr val="CCE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9" name="Google Shape;509;p37"/>
              <p:cNvSpPr/>
              <p:nvPr/>
            </p:nvSpPr>
            <p:spPr>
              <a:xfrm>
                <a:off x="173" y="2231"/>
                <a:ext cx="185" cy="3"/>
              </a:xfrm>
              <a:prstGeom prst="rect">
                <a:avLst/>
              </a:prstGeom>
              <a:solidFill>
                <a:srgbClr val="CEE6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0" name="Google Shape;510;p37"/>
              <p:cNvSpPr/>
              <p:nvPr/>
            </p:nvSpPr>
            <p:spPr>
              <a:xfrm>
                <a:off x="173" y="2234"/>
                <a:ext cx="185" cy="2"/>
              </a:xfrm>
              <a:prstGeom prst="rect">
                <a:avLst/>
              </a:prstGeom>
              <a:solidFill>
                <a:srgbClr val="D0E6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1" name="Google Shape;511;p37"/>
              <p:cNvSpPr/>
              <p:nvPr/>
            </p:nvSpPr>
            <p:spPr>
              <a:xfrm>
                <a:off x="173" y="2236"/>
                <a:ext cx="185" cy="3"/>
              </a:xfrm>
              <a:prstGeom prst="rect">
                <a:avLst/>
              </a:prstGeom>
              <a:solidFill>
                <a:srgbClr val="D4E89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2" name="Google Shape;512;p37"/>
              <p:cNvSpPr/>
              <p:nvPr/>
            </p:nvSpPr>
            <p:spPr>
              <a:xfrm>
                <a:off x="173" y="2239"/>
                <a:ext cx="185" cy="2"/>
              </a:xfrm>
              <a:prstGeom prst="rect">
                <a:avLst/>
              </a:prstGeom>
              <a:solidFill>
                <a:srgbClr val="D5E8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3" name="Google Shape;513;p37"/>
              <p:cNvSpPr/>
              <p:nvPr/>
            </p:nvSpPr>
            <p:spPr>
              <a:xfrm>
                <a:off x="173" y="2241"/>
                <a:ext cx="185" cy="3"/>
              </a:xfrm>
              <a:prstGeom prst="rect">
                <a:avLst/>
              </a:prstGeom>
              <a:solidFill>
                <a:srgbClr val="D8EB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4" name="Google Shape;514;p37"/>
              <p:cNvSpPr/>
              <p:nvPr/>
            </p:nvSpPr>
            <p:spPr>
              <a:xfrm>
                <a:off x="173" y="2244"/>
                <a:ext cx="185" cy="2"/>
              </a:xfrm>
              <a:prstGeom prst="rect">
                <a:avLst/>
              </a:prstGeom>
              <a:solidFill>
                <a:srgbClr val="DCED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5" name="Google Shape;515;p37"/>
              <p:cNvSpPr/>
              <p:nvPr/>
            </p:nvSpPr>
            <p:spPr>
              <a:xfrm>
                <a:off x="173" y="2246"/>
                <a:ext cx="185" cy="3"/>
              </a:xfrm>
              <a:prstGeom prst="rect">
                <a:avLst/>
              </a:prstGeom>
              <a:solidFill>
                <a:srgbClr val="DDED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6" name="Google Shape;516;p37"/>
              <p:cNvSpPr/>
              <p:nvPr/>
            </p:nvSpPr>
            <p:spPr>
              <a:xfrm>
                <a:off x="173" y="2249"/>
                <a:ext cx="185" cy="2"/>
              </a:xfrm>
              <a:prstGeom prst="rect">
                <a:avLst/>
              </a:prstGeom>
              <a:solidFill>
                <a:srgbClr val="E1F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7" name="Google Shape;517;p37"/>
              <p:cNvSpPr/>
              <p:nvPr/>
            </p:nvSpPr>
            <p:spPr>
              <a:xfrm>
                <a:off x="173" y="2251"/>
                <a:ext cx="185" cy="3"/>
              </a:xfrm>
              <a:prstGeom prst="rect">
                <a:avLst/>
              </a:prstGeom>
              <a:solidFill>
                <a:srgbClr val="E3F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8" name="Google Shape;518;p37"/>
              <p:cNvSpPr/>
              <p:nvPr/>
            </p:nvSpPr>
            <p:spPr>
              <a:xfrm>
                <a:off x="173" y="2254"/>
                <a:ext cx="185" cy="2"/>
              </a:xfrm>
              <a:prstGeom prst="rect">
                <a:avLst/>
              </a:prstGeom>
              <a:solidFill>
                <a:srgbClr val="E7F2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9" name="Google Shape;519;p37"/>
              <p:cNvSpPr/>
              <p:nvPr/>
            </p:nvSpPr>
            <p:spPr>
              <a:xfrm>
                <a:off x="173" y="2256"/>
                <a:ext cx="185" cy="3"/>
              </a:xfrm>
              <a:prstGeom prst="rect">
                <a:avLst/>
              </a:prstGeom>
              <a:solidFill>
                <a:srgbClr val="E8F2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0" name="Google Shape;520;p37"/>
              <p:cNvSpPr/>
              <p:nvPr/>
            </p:nvSpPr>
            <p:spPr>
              <a:xfrm>
                <a:off x="173" y="2259"/>
                <a:ext cx="185" cy="2"/>
              </a:xfrm>
              <a:prstGeom prst="rect">
                <a:avLst/>
              </a:prstGeom>
              <a:solidFill>
                <a:srgbClr val="ECF5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1" name="Google Shape;521;p37"/>
              <p:cNvSpPr/>
              <p:nvPr/>
            </p:nvSpPr>
            <p:spPr>
              <a:xfrm>
                <a:off x="173" y="2261"/>
                <a:ext cx="185" cy="3"/>
              </a:xfrm>
              <a:prstGeom prst="rect">
                <a:avLst/>
              </a:prstGeom>
              <a:solidFill>
                <a:srgbClr val="ECF5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2" name="Google Shape;522;p37"/>
              <p:cNvSpPr/>
              <p:nvPr/>
            </p:nvSpPr>
            <p:spPr>
              <a:xfrm>
                <a:off x="173" y="2264"/>
                <a:ext cx="185" cy="2"/>
              </a:xfrm>
              <a:prstGeom prst="rect">
                <a:avLst/>
              </a:prstGeom>
              <a:solidFill>
                <a:srgbClr val="EFF7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3" name="Google Shape;523;p37"/>
              <p:cNvSpPr/>
              <p:nvPr/>
            </p:nvSpPr>
            <p:spPr>
              <a:xfrm>
                <a:off x="173" y="2266"/>
                <a:ext cx="185" cy="3"/>
              </a:xfrm>
              <a:prstGeom prst="rect">
                <a:avLst/>
              </a:prstGeom>
              <a:solidFill>
                <a:srgbClr val="F1F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4" name="Google Shape;524;p37"/>
              <p:cNvSpPr/>
              <p:nvPr/>
            </p:nvSpPr>
            <p:spPr>
              <a:xfrm>
                <a:off x="173" y="2269"/>
                <a:ext cx="185" cy="2"/>
              </a:xfrm>
              <a:prstGeom prst="rect">
                <a:avLst/>
              </a:prstGeom>
              <a:solidFill>
                <a:srgbClr val="F5FA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5" name="Google Shape;525;p37"/>
              <p:cNvSpPr/>
              <p:nvPr/>
            </p:nvSpPr>
            <p:spPr>
              <a:xfrm>
                <a:off x="173" y="2271"/>
                <a:ext cx="185" cy="3"/>
              </a:xfrm>
              <a:prstGeom prst="rect">
                <a:avLst/>
              </a:prstGeom>
              <a:solidFill>
                <a:srgbClr val="F7F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6" name="Google Shape;526;p37"/>
              <p:cNvSpPr/>
              <p:nvPr/>
            </p:nvSpPr>
            <p:spPr>
              <a:xfrm>
                <a:off x="173" y="2274"/>
                <a:ext cx="185" cy="2"/>
              </a:xfrm>
              <a:prstGeom prst="rect">
                <a:avLst/>
              </a:prstGeom>
              <a:solidFill>
                <a:srgbClr val="FAFC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7" name="Google Shape;527;p37"/>
              <p:cNvSpPr/>
              <p:nvPr/>
            </p:nvSpPr>
            <p:spPr>
              <a:xfrm>
                <a:off x="173" y="2276"/>
                <a:ext cx="185" cy="3"/>
              </a:xfrm>
              <a:prstGeom prst="rect">
                <a:avLst/>
              </a:prstGeom>
              <a:solidFill>
                <a:srgbClr val="FB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8" name="Google Shape;528;p37"/>
              <p:cNvSpPr/>
              <p:nvPr/>
            </p:nvSpPr>
            <p:spPr>
              <a:xfrm>
                <a:off x="173" y="2279"/>
                <a:ext cx="185" cy="2"/>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9" name="Google Shape;529;p37"/>
              <p:cNvSpPr/>
              <p:nvPr/>
            </p:nvSpPr>
            <p:spPr>
              <a:xfrm>
                <a:off x="411" y="1924"/>
                <a:ext cx="469" cy="1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NDVI </a:t>
                </a:r>
                <a:br>
                  <a:rPr lang="en-US" sz="1400" b="0" i="0" u="none" strike="noStrike" cap="none" dirty="0">
                    <a:solidFill>
                      <a:srgbClr val="000000"/>
                    </a:solidFill>
                    <a:latin typeface="Century Gothic"/>
                    <a:ea typeface="Century Gothic"/>
                    <a:cs typeface="Century Gothic"/>
                    <a:sym typeface="Century Gothic"/>
                  </a:rPr>
                </a:br>
                <a:r>
                  <a:rPr lang="es-419" sz="1400" b="0" i="0" u="none" strike="noStrike" cap="none" dirty="0">
                    <a:solidFill>
                      <a:srgbClr val="000000"/>
                    </a:solidFill>
                    <a:latin typeface="Century Gothic"/>
                    <a:ea typeface="Century Gothic"/>
                    <a:cs typeface="Century Gothic"/>
                    <a:sym typeface="Century Gothic"/>
                  </a:rPr>
                  <a:t>Aumentó</a:t>
                </a:r>
                <a:endParaRPr lang="es-419" sz="1400" b="0" i="0" u="none" strike="noStrike" cap="none" dirty="0">
                  <a:solidFill>
                    <a:schemeClr val="dk1"/>
                  </a:solidFill>
                  <a:latin typeface="Century Gothic"/>
                  <a:ea typeface="Century Gothic"/>
                  <a:cs typeface="Century Gothic"/>
                  <a:sym typeface="Century Gothic"/>
                </a:endParaRPr>
              </a:p>
            </p:txBody>
          </p:sp>
          <p:sp>
            <p:nvSpPr>
              <p:cNvPr id="530" name="Google Shape;530;p37"/>
              <p:cNvSpPr/>
              <p:nvPr/>
            </p:nvSpPr>
            <p:spPr>
              <a:xfrm>
                <a:off x="173" y="2281"/>
                <a:ext cx="185" cy="3"/>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1" name="Google Shape;531;p37"/>
              <p:cNvSpPr/>
              <p:nvPr/>
            </p:nvSpPr>
            <p:spPr>
              <a:xfrm>
                <a:off x="173" y="2284"/>
                <a:ext cx="185" cy="2"/>
              </a:xfrm>
              <a:prstGeom prst="rect">
                <a:avLst/>
              </a:prstGeom>
              <a:solidFill>
                <a:srgbClr val="FCFB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2" name="Google Shape;532;p37"/>
              <p:cNvSpPr/>
              <p:nvPr/>
            </p:nvSpPr>
            <p:spPr>
              <a:xfrm>
                <a:off x="173" y="2286"/>
                <a:ext cx="185" cy="3"/>
              </a:xfrm>
              <a:prstGeom prst="rect">
                <a:avLst/>
              </a:prstGeom>
              <a:solidFill>
                <a:srgbClr val="FCFA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3" name="Google Shape;533;p37"/>
              <p:cNvSpPr/>
              <p:nvPr/>
            </p:nvSpPr>
            <p:spPr>
              <a:xfrm>
                <a:off x="173" y="2289"/>
                <a:ext cx="185" cy="2"/>
              </a:xfrm>
              <a:prstGeom prst="rect">
                <a:avLst/>
              </a:prstGeom>
              <a:solidFill>
                <a:srgbClr val="FAF7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4" name="Google Shape;534;p37"/>
              <p:cNvSpPr/>
              <p:nvPr/>
            </p:nvSpPr>
            <p:spPr>
              <a:xfrm>
                <a:off x="173" y="2291"/>
                <a:ext cx="185" cy="3"/>
              </a:xfrm>
              <a:prstGeom prst="rect">
                <a:avLst/>
              </a:prstGeom>
              <a:solidFill>
                <a:srgbClr val="F7F4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5" name="Google Shape;535;p37"/>
              <p:cNvSpPr/>
              <p:nvPr/>
            </p:nvSpPr>
            <p:spPr>
              <a:xfrm>
                <a:off x="173" y="2294"/>
                <a:ext cx="185" cy="2"/>
              </a:xfrm>
              <a:prstGeom prst="rect">
                <a:avLst/>
              </a:prstGeom>
              <a:solidFill>
                <a:srgbClr val="F7F3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6" name="Google Shape;536;p37"/>
              <p:cNvSpPr/>
              <p:nvPr/>
            </p:nvSpPr>
            <p:spPr>
              <a:xfrm>
                <a:off x="173" y="2296"/>
                <a:ext cx="185" cy="3"/>
              </a:xfrm>
              <a:prstGeom prst="rect">
                <a:avLst/>
              </a:prstGeom>
              <a:solidFill>
                <a:srgbClr val="F5E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7" name="Google Shape;537;p37"/>
              <p:cNvSpPr/>
              <p:nvPr/>
            </p:nvSpPr>
            <p:spPr>
              <a:xfrm>
                <a:off x="173" y="2299"/>
                <a:ext cx="185" cy="2"/>
              </a:xfrm>
              <a:prstGeom prst="rect">
                <a:avLst/>
              </a:prstGeom>
              <a:solidFill>
                <a:srgbClr val="F2E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8" name="Google Shape;538;p37"/>
              <p:cNvSpPr/>
              <p:nvPr/>
            </p:nvSpPr>
            <p:spPr>
              <a:xfrm>
                <a:off x="173" y="2301"/>
                <a:ext cx="185" cy="3"/>
              </a:xfrm>
              <a:prstGeom prst="rect">
                <a:avLst/>
              </a:prstGeom>
              <a:solidFill>
                <a:srgbClr val="F0E9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9" name="Google Shape;539;p37"/>
              <p:cNvSpPr/>
              <p:nvPr/>
            </p:nvSpPr>
            <p:spPr>
              <a:xfrm>
                <a:off x="173" y="2304"/>
                <a:ext cx="185" cy="2"/>
              </a:xfrm>
              <a:prstGeom prst="rect">
                <a:avLst/>
              </a:prstGeom>
              <a:solidFill>
                <a:srgbClr val="F0E7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0" name="Google Shape;540;p37"/>
              <p:cNvSpPr/>
              <p:nvPr/>
            </p:nvSpPr>
            <p:spPr>
              <a:xfrm>
                <a:off x="173" y="2306"/>
                <a:ext cx="185" cy="3"/>
              </a:xfrm>
              <a:prstGeom prst="rect">
                <a:avLst/>
              </a:prstGeom>
              <a:solidFill>
                <a:srgbClr val="EDE4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1" name="Google Shape;541;p37"/>
              <p:cNvSpPr/>
              <p:nvPr/>
            </p:nvSpPr>
            <p:spPr>
              <a:xfrm>
                <a:off x="173" y="2309"/>
                <a:ext cx="185" cy="2"/>
              </a:xfrm>
              <a:prstGeom prst="rect">
                <a:avLst/>
              </a:prstGeom>
              <a:solidFill>
                <a:srgbClr val="EBE1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2" name="Google Shape;542;p37"/>
              <p:cNvSpPr/>
              <p:nvPr/>
            </p:nvSpPr>
            <p:spPr>
              <a:xfrm>
                <a:off x="173" y="2311"/>
                <a:ext cx="185" cy="3"/>
              </a:xfrm>
              <a:prstGeom prst="rect">
                <a:avLst/>
              </a:prstGeom>
              <a:solidFill>
                <a:srgbClr val="EBE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3" name="Google Shape;543;p37"/>
              <p:cNvSpPr/>
              <p:nvPr/>
            </p:nvSpPr>
            <p:spPr>
              <a:xfrm>
                <a:off x="173" y="2314"/>
                <a:ext cx="185" cy="2"/>
              </a:xfrm>
              <a:prstGeom prst="rect">
                <a:avLst/>
              </a:prstGeom>
              <a:solidFill>
                <a:srgbClr val="E8D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4" name="Google Shape;544;p37"/>
              <p:cNvSpPr/>
              <p:nvPr/>
            </p:nvSpPr>
            <p:spPr>
              <a:xfrm>
                <a:off x="173" y="2316"/>
                <a:ext cx="185" cy="3"/>
              </a:xfrm>
              <a:prstGeom prst="rect">
                <a:avLst/>
              </a:prstGeom>
              <a:solidFill>
                <a:srgbClr val="E6DA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5" name="Google Shape;545;p37"/>
              <p:cNvSpPr/>
              <p:nvPr/>
            </p:nvSpPr>
            <p:spPr>
              <a:xfrm>
                <a:off x="173" y="2319"/>
                <a:ext cx="185" cy="2"/>
              </a:xfrm>
              <a:prstGeom prst="rect">
                <a:avLst/>
              </a:prstGeom>
              <a:solidFill>
                <a:srgbClr val="E6D8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6" name="Google Shape;546;p37"/>
              <p:cNvSpPr/>
              <p:nvPr/>
            </p:nvSpPr>
            <p:spPr>
              <a:xfrm>
                <a:off x="173" y="2321"/>
                <a:ext cx="185" cy="3"/>
              </a:xfrm>
              <a:prstGeom prst="rect">
                <a:avLst/>
              </a:prstGeom>
              <a:solidFill>
                <a:srgbClr val="E3D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7" name="Google Shape;547;p37"/>
              <p:cNvSpPr/>
              <p:nvPr/>
            </p:nvSpPr>
            <p:spPr>
              <a:xfrm>
                <a:off x="173" y="2324"/>
                <a:ext cx="185" cy="2"/>
              </a:xfrm>
              <a:prstGeom prst="rect">
                <a:avLst/>
              </a:prstGeom>
              <a:solidFill>
                <a:srgbClr val="E0D2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8" name="Google Shape;548;p37"/>
              <p:cNvSpPr/>
              <p:nvPr/>
            </p:nvSpPr>
            <p:spPr>
              <a:xfrm>
                <a:off x="173" y="2326"/>
                <a:ext cx="185" cy="3"/>
              </a:xfrm>
              <a:prstGeom prst="rect">
                <a:avLst/>
              </a:prstGeom>
              <a:solidFill>
                <a:srgbClr val="E0D1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9" name="Google Shape;549;p37"/>
              <p:cNvSpPr/>
              <p:nvPr/>
            </p:nvSpPr>
            <p:spPr>
              <a:xfrm>
                <a:off x="173" y="2329"/>
                <a:ext cx="185" cy="2"/>
              </a:xfrm>
              <a:prstGeom prst="rect">
                <a:avLst/>
              </a:prstGeom>
              <a:solidFill>
                <a:srgbClr val="DECE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0" name="Google Shape;550;p37"/>
              <p:cNvSpPr/>
              <p:nvPr/>
            </p:nvSpPr>
            <p:spPr>
              <a:xfrm>
                <a:off x="173" y="2331"/>
                <a:ext cx="185" cy="3"/>
              </a:xfrm>
              <a:prstGeom prst="rect">
                <a:avLst/>
              </a:prstGeom>
              <a:solidFill>
                <a:srgbClr val="DBC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1" name="Google Shape;551;p37"/>
              <p:cNvSpPr/>
              <p:nvPr/>
            </p:nvSpPr>
            <p:spPr>
              <a:xfrm>
                <a:off x="173" y="2334"/>
                <a:ext cx="185" cy="2"/>
              </a:xfrm>
              <a:prstGeom prst="rect">
                <a:avLst/>
              </a:prstGeom>
              <a:solidFill>
                <a:srgbClr val="D9C7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2" name="Google Shape;552;p37"/>
              <p:cNvSpPr/>
              <p:nvPr/>
            </p:nvSpPr>
            <p:spPr>
              <a:xfrm>
                <a:off x="173" y="2336"/>
                <a:ext cx="185" cy="3"/>
              </a:xfrm>
              <a:prstGeom prst="rect">
                <a:avLst/>
              </a:prstGeom>
              <a:solidFill>
                <a:srgbClr val="D9C7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3" name="Google Shape;553;p37"/>
              <p:cNvSpPr/>
              <p:nvPr/>
            </p:nvSpPr>
            <p:spPr>
              <a:xfrm>
                <a:off x="173" y="2339"/>
                <a:ext cx="185" cy="2"/>
              </a:xfrm>
              <a:prstGeom prst="rect">
                <a:avLst/>
              </a:prstGeom>
              <a:solidFill>
                <a:srgbClr val="D6C3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4" name="Google Shape;554;p37"/>
              <p:cNvSpPr/>
              <p:nvPr/>
            </p:nvSpPr>
            <p:spPr>
              <a:xfrm>
                <a:off x="173" y="2341"/>
                <a:ext cx="185" cy="3"/>
              </a:xfrm>
              <a:prstGeom prst="rect">
                <a:avLst/>
              </a:prstGeom>
              <a:solidFill>
                <a:srgbClr val="D4C0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5" name="Google Shape;555;p37"/>
              <p:cNvSpPr/>
              <p:nvPr/>
            </p:nvSpPr>
            <p:spPr>
              <a:xfrm>
                <a:off x="173" y="2344"/>
                <a:ext cx="185" cy="2"/>
              </a:xfrm>
              <a:prstGeom prst="rect">
                <a:avLst/>
              </a:prstGeom>
              <a:solidFill>
                <a:srgbClr val="D4BF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6" name="Google Shape;556;p37"/>
              <p:cNvSpPr/>
              <p:nvPr/>
            </p:nvSpPr>
            <p:spPr>
              <a:xfrm>
                <a:off x="173" y="2346"/>
                <a:ext cx="185" cy="3"/>
              </a:xfrm>
              <a:prstGeom prst="rect">
                <a:avLst/>
              </a:prstGeom>
              <a:solidFill>
                <a:srgbClr val="D1BC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7" name="Google Shape;557;p37"/>
              <p:cNvSpPr/>
              <p:nvPr/>
            </p:nvSpPr>
            <p:spPr>
              <a:xfrm>
                <a:off x="173" y="2349"/>
                <a:ext cx="185" cy="2"/>
              </a:xfrm>
              <a:prstGeom prst="rect">
                <a:avLst/>
              </a:prstGeom>
              <a:solidFill>
                <a:srgbClr val="CFBA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8" name="Google Shape;558;p37"/>
              <p:cNvSpPr/>
              <p:nvPr/>
            </p:nvSpPr>
            <p:spPr>
              <a:xfrm>
                <a:off x="173" y="2351"/>
                <a:ext cx="185" cy="3"/>
              </a:xfrm>
              <a:prstGeom prst="rect">
                <a:avLst/>
              </a:prstGeom>
              <a:solidFill>
                <a:srgbClr val="CFB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9" name="Google Shape;559;p37"/>
              <p:cNvSpPr/>
              <p:nvPr/>
            </p:nvSpPr>
            <p:spPr>
              <a:xfrm>
                <a:off x="173" y="2354"/>
                <a:ext cx="185" cy="2"/>
              </a:xfrm>
              <a:prstGeom prst="rect">
                <a:avLst/>
              </a:prstGeom>
              <a:solidFill>
                <a:srgbClr val="CCB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0" name="Google Shape;560;p37"/>
              <p:cNvSpPr/>
              <p:nvPr/>
            </p:nvSpPr>
            <p:spPr>
              <a:xfrm>
                <a:off x="173" y="2356"/>
                <a:ext cx="185" cy="3"/>
              </a:xfrm>
              <a:prstGeom prst="rect">
                <a:avLst/>
              </a:prstGeom>
              <a:solidFill>
                <a:srgbClr val="C9B1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1" name="Google Shape;561;p37"/>
              <p:cNvSpPr/>
              <p:nvPr/>
            </p:nvSpPr>
            <p:spPr>
              <a:xfrm>
                <a:off x="173" y="2359"/>
                <a:ext cx="185" cy="2"/>
              </a:xfrm>
              <a:prstGeom prst="rect">
                <a:avLst/>
              </a:prstGeom>
              <a:solidFill>
                <a:srgbClr val="C9B1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2" name="Google Shape;562;p37"/>
              <p:cNvSpPr/>
              <p:nvPr/>
            </p:nvSpPr>
            <p:spPr>
              <a:xfrm>
                <a:off x="173" y="2361"/>
                <a:ext cx="185" cy="3"/>
              </a:xfrm>
              <a:prstGeom prst="rect">
                <a:avLst/>
              </a:prstGeom>
              <a:solidFill>
                <a:srgbClr val="C7AD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3" name="Google Shape;563;p37"/>
              <p:cNvSpPr/>
              <p:nvPr/>
            </p:nvSpPr>
            <p:spPr>
              <a:xfrm>
                <a:off x="173" y="2364"/>
                <a:ext cx="185" cy="2"/>
              </a:xfrm>
              <a:prstGeom prst="rect">
                <a:avLst/>
              </a:prstGeom>
              <a:solidFill>
                <a:srgbClr val="C4AB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4" name="Google Shape;564;p37"/>
              <p:cNvSpPr/>
              <p:nvPr/>
            </p:nvSpPr>
            <p:spPr>
              <a:xfrm>
                <a:off x="173" y="2366"/>
                <a:ext cx="185" cy="3"/>
              </a:xfrm>
              <a:prstGeom prst="rect">
                <a:avLst/>
              </a:prstGeom>
              <a:solidFill>
                <a:srgbClr val="C4A9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5" name="Google Shape;565;p37"/>
              <p:cNvSpPr/>
              <p:nvPr/>
            </p:nvSpPr>
            <p:spPr>
              <a:xfrm>
                <a:off x="173" y="2369"/>
                <a:ext cx="185" cy="2"/>
              </a:xfrm>
              <a:prstGeom prst="rect">
                <a:avLst/>
              </a:prstGeom>
              <a:solidFill>
                <a:srgbClr val="C2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6" name="Google Shape;566;p37"/>
              <p:cNvSpPr/>
              <p:nvPr/>
            </p:nvSpPr>
            <p:spPr>
              <a:xfrm>
                <a:off x="173" y="2371"/>
                <a:ext cx="185" cy="3"/>
              </a:xfrm>
              <a:prstGeom prst="rect">
                <a:avLst/>
              </a:prstGeom>
              <a:solidFill>
                <a:srgbClr val="BFA4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7" name="Google Shape;567;p37"/>
              <p:cNvSpPr/>
              <p:nvPr/>
            </p:nvSpPr>
            <p:spPr>
              <a:xfrm>
                <a:off x="173" y="2374"/>
                <a:ext cx="185" cy="2"/>
              </a:xfrm>
              <a:prstGeom prst="rect">
                <a:avLst/>
              </a:prstGeom>
              <a:solidFill>
                <a:srgbClr val="BF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8" name="Google Shape;568;p37"/>
              <p:cNvSpPr/>
              <p:nvPr/>
            </p:nvSpPr>
            <p:spPr>
              <a:xfrm>
                <a:off x="173" y="2376"/>
                <a:ext cx="185" cy="3"/>
              </a:xfrm>
              <a:prstGeom prst="rect">
                <a:avLst/>
              </a:prstGeom>
              <a:solidFill>
                <a:srgbClr val="BDA0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9" name="Google Shape;569;p37"/>
              <p:cNvSpPr/>
              <p:nvPr/>
            </p:nvSpPr>
            <p:spPr>
              <a:xfrm>
                <a:off x="173" y="2379"/>
                <a:ext cx="185" cy="2"/>
              </a:xfrm>
              <a:prstGeom prst="rect">
                <a:avLst/>
              </a:prstGeom>
              <a:solidFill>
                <a:srgbClr val="BA9C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0" name="Google Shape;570;p37"/>
              <p:cNvSpPr/>
              <p:nvPr/>
            </p:nvSpPr>
            <p:spPr>
              <a:xfrm>
                <a:off x="173" y="2381"/>
                <a:ext cx="185" cy="3"/>
              </a:xfrm>
              <a:prstGeom prst="rect">
                <a:avLst/>
              </a:prstGeom>
              <a:solidFill>
                <a:srgbClr val="BA9C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1" name="Google Shape;571;p37"/>
              <p:cNvSpPr/>
              <p:nvPr/>
            </p:nvSpPr>
            <p:spPr>
              <a:xfrm>
                <a:off x="173" y="2384"/>
                <a:ext cx="185" cy="2"/>
              </a:xfrm>
              <a:prstGeom prst="rect">
                <a:avLst/>
              </a:prstGeom>
              <a:solidFill>
                <a:srgbClr val="B898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2" name="Google Shape;572;p37"/>
              <p:cNvSpPr/>
              <p:nvPr/>
            </p:nvSpPr>
            <p:spPr>
              <a:xfrm>
                <a:off x="173" y="2386"/>
                <a:ext cx="185" cy="3"/>
              </a:xfrm>
              <a:prstGeom prst="rect">
                <a:avLst/>
              </a:prstGeom>
              <a:solidFill>
                <a:srgbClr val="B59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3" name="Google Shape;573;p37"/>
              <p:cNvSpPr/>
              <p:nvPr/>
            </p:nvSpPr>
            <p:spPr>
              <a:xfrm>
                <a:off x="173" y="2389"/>
                <a:ext cx="185" cy="2"/>
              </a:xfrm>
              <a:prstGeom prst="rect">
                <a:avLst/>
              </a:prstGeom>
              <a:solidFill>
                <a:srgbClr val="B594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4" name="Google Shape;574;p37"/>
              <p:cNvSpPr/>
              <p:nvPr/>
            </p:nvSpPr>
            <p:spPr>
              <a:xfrm>
                <a:off x="173" y="2391"/>
                <a:ext cx="185" cy="3"/>
              </a:xfrm>
              <a:prstGeom prst="rect">
                <a:avLst/>
              </a:prstGeom>
              <a:solidFill>
                <a:srgbClr val="B39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5" name="Google Shape;575;p37"/>
              <p:cNvSpPr/>
              <p:nvPr/>
            </p:nvSpPr>
            <p:spPr>
              <a:xfrm>
                <a:off x="173" y="2394"/>
                <a:ext cx="185" cy="2"/>
              </a:xfrm>
              <a:prstGeom prst="rect">
                <a:avLst/>
              </a:prstGeom>
              <a:solidFill>
                <a:srgbClr val="AF8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6" name="Google Shape;576;p37"/>
              <p:cNvSpPr/>
              <p:nvPr/>
            </p:nvSpPr>
            <p:spPr>
              <a:xfrm>
                <a:off x="173" y="2396"/>
                <a:ext cx="185" cy="3"/>
              </a:xfrm>
              <a:prstGeom prst="rect">
                <a:avLst/>
              </a:prstGeom>
              <a:solidFill>
                <a:srgbClr val="AE8D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7" name="Google Shape;577;p37"/>
              <p:cNvSpPr/>
              <p:nvPr/>
            </p:nvSpPr>
            <p:spPr>
              <a:xfrm>
                <a:off x="173" y="2399"/>
                <a:ext cx="185" cy="2"/>
              </a:xfrm>
              <a:prstGeom prst="rect">
                <a:avLst/>
              </a:prstGeom>
              <a:solidFill>
                <a:srgbClr val="AD8B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8" name="Google Shape;578;p37"/>
              <p:cNvSpPr/>
              <p:nvPr/>
            </p:nvSpPr>
            <p:spPr>
              <a:xfrm>
                <a:off x="173" y="2401"/>
                <a:ext cx="185" cy="3"/>
              </a:xfrm>
              <a:prstGeom prst="rect">
                <a:avLst/>
              </a:prstGeom>
              <a:solidFill>
                <a:srgbClr val="AB89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9" name="Google Shape;579;p37"/>
              <p:cNvSpPr/>
              <p:nvPr/>
            </p:nvSpPr>
            <p:spPr>
              <a:xfrm>
                <a:off x="173" y="2404"/>
                <a:ext cx="185" cy="2"/>
              </a:xfrm>
              <a:prstGeom prst="rect">
                <a:avLst/>
              </a:prstGeom>
              <a:solidFill>
                <a:srgbClr val="AA87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0" name="Google Shape;580;p37"/>
              <p:cNvSpPr/>
              <p:nvPr/>
            </p:nvSpPr>
            <p:spPr>
              <a:xfrm>
                <a:off x="173" y="2406"/>
                <a:ext cx="185" cy="3"/>
              </a:xfrm>
              <a:prstGeom prst="rect">
                <a:avLst/>
              </a:prstGeom>
              <a:solidFill>
                <a:srgbClr val="A98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1" name="Google Shape;581;p37"/>
              <p:cNvSpPr/>
              <p:nvPr/>
            </p:nvSpPr>
            <p:spPr>
              <a:xfrm>
                <a:off x="173" y="2409"/>
                <a:ext cx="185" cy="2"/>
              </a:xfrm>
              <a:prstGeom prst="rect">
                <a:avLst/>
              </a:prstGeom>
              <a:solidFill>
                <a:srgbClr val="A784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2" name="Google Shape;582;p37"/>
              <p:cNvSpPr/>
              <p:nvPr/>
            </p:nvSpPr>
            <p:spPr>
              <a:xfrm>
                <a:off x="173" y="2411"/>
                <a:ext cx="185" cy="3"/>
              </a:xfrm>
              <a:prstGeom prst="rect">
                <a:avLst/>
              </a:prstGeom>
              <a:solidFill>
                <a:srgbClr val="A480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3" name="Google Shape;583;p37"/>
              <p:cNvSpPr/>
              <p:nvPr/>
            </p:nvSpPr>
            <p:spPr>
              <a:xfrm>
                <a:off x="173" y="2414"/>
                <a:ext cx="185" cy="2"/>
              </a:xfrm>
              <a:prstGeom prst="rect">
                <a:avLst/>
              </a:prstGeom>
              <a:solidFill>
                <a:srgbClr val="A27F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4" name="Google Shape;584;p37"/>
              <p:cNvSpPr/>
              <p:nvPr/>
            </p:nvSpPr>
            <p:spPr>
              <a:xfrm>
                <a:off x="173" y="2416"/>
                <a:ext cx="185" cy="3"/>
              </a:xfrm>
              <a:prstGeom prst="rect">
                <a:avLst/>
              </a:prstGeom>
              <a:solidFill>
                <a:srgbClr val="A17B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5" name="Google Shape;585;p37"/>
              <p:cNvSpPr/>
              <p:nvPr/>
            </p:nvSpPr>
            <p:spPr>
              <a:xfrm>
                <a:off x="173" y="2419"/>
                <a:ext cx="185" cy="2"/>
              </a:xfrm>
              <a:prstGeom prst="rect">
                <a:avLst/>
              </a:prstGeom>
              <a:solidFill>
                <a:srgbClr val="A07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6" name="Google Shape;586;p37"/>
              <p:cNvSpPr/>
              <p:nvPr/>
            </p:nvSpPr>
            <p:spPr>
              <a:xfrm>
                <a:off x="173" y="2421"/>
                <a:ext cx="185" cy="3"/>
              </a:xfrm>
              <a:prstGeom prst="rect">
                <a:avLst/>
              </a:prstGeom>
              <a:solidFill>
                <a:srgbClr val="9E7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7" name="Google Shape;587;p37"/>
              <p:cNvSpPr/>
              <p:nvPr/>
            </p:nvSpPr>
            <p:spPr>
              <a:xfrm>
                <a:off x="173" y="2424"/>
                <a:ext cx="185" cy="2"/>
              </a:xfrm>
              <a:prstGeom prst="rect">
                <a:avLst/>
              </a:prstGeom>
              <a:solidFill>
                <a:srgbClr val="9D76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8" name="Google Shape;588;p37"/>
              <p:cNvSpPr/>
              <p:nvPr/>
            </p:nvSpPr>
            <p:spPr>
              <a:xfrm>
                <a:off x="173" y="2426"/>
                <a:ext cx="185" cy="3"/>
              </a:xfrm>
              <a:prstGeom prst="rect">
                <a:avLst/>
              </a:prstGeom>
              <a:solidFill>
                <a:srgbClr val="9972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9" name="Google Shape;589;p37"/>
              <p:cNvSpPr/>
              <p:nvPr/>
            </p:nvSpPr>
            <p:spPr>
              <a:xfrm>
                <a:off x="173" y="2429"/>
                <a:ext cx="185" cy="2"/>
              </a:xfrm>
              <a:prstGeom prst="rect">
                <a:avLst/>
              </a:prstGeom>
              <a:solidFill>
                <a:srgbClr val="9771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0" name="Google Shape;590;p37"/>
              <p:cNvSpPr/>
              <p:nvPr/>
            </p:nvSpPr>
            <p:spPr>
              <a:xfrm>
                <a:off x="173" y="2431"/>
                <a:ext cx="185" cy="3"/>
              </a:xfrm>
              <a:prstGeom prst="rect">
                <a:avLst/>
              </a:prstGeom>
              <a:solidFill>
                <a:srgbClr val="976F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1" name="Google Shape;591;p37"/>
              <p:cNvSpPr/>
              <p:nvPr/>
            </p:nvSpPr>
            <p:spPr>
              <a:xfrm>
                <a:off x="173" y="2434"/>
                <a:ext cx="185" cy="2"/>
              </a:xfrm>
              <a:prstGeom prst="rect">
                <a:avLst/>
              </a:prstGeom>
              <a:solidFill>
                <a:srgbClr val="956D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2" name="Google Shape;592;p37"/>
              <p:cNvSpPr/>
              <p:nvPr/>
            </p:nvSpPr>
            <p:spPr>
              <a:xfrm>
                <a:off x="173" y="2436"/>
                <a:ext cx="185" cy="3"/>
              </a:xfrm>
              <a:prstGeom prst="rect">
                <a:avLst/>
              </a:prstGeom>
              <a:solidFill>
                <a:srgbClr val="946C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3" name="Google Shape;593;p37"/>
              <p:cNvSpPr/>
              <p:nvPr/>
            </p:nvSpPr>
            <p:spPr>
              <a:xfrm>
                <a:off x="173" y="2439"/>
                <a:ext cx="185" cy="2"/>
              </a:xfrm>
              <a:prstGeom prst="rect">
                <a:avLst/>
              </a:prstGeom>
              <a:solidFill>
                <a:srgbClr val="936A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4" name="Google Shape;594;p37"/>
              <p:cNvSpPr/>
              <p:nvPr/>
            </p:nvSpPr>
            <p:spPr>
              <a:xfrm>
                <a:off x="173" y="2441"/>
                <a:ext cx="185" cy="3"/>
              </a:xfrm>
              <a:prstGeom prst="rect">
                <a:avLst/>
              </a:prstGeom>
              <a:solidFill>
                <a:srgbClr val="8F67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5" name="Google Shape;595;p37"/>
              <p:cNvSpPr/>
              <p:nvPr/>
            </p:nvSpPr>
            <p:spPr>
              <a:xfrm>
                <a:off x="173" y="2444"/>
                <a:ext cx="185" cy="2"/>
              </a:xfrm>
              <a:prstGeom prst="rect">
                <a:avLst/>
              </a:prstGeom>
              <a:solidFill>
                <a:srgbClr val="8E65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6" name="Google Shape;596;p37"/>
              <p:cNvSpPr/>
              <p:nvPr/>
            </p:nvSpPr>
            <p:spPr>
              <a:xfrm>
                <a:off x="173" y="2446"/>
                <a:ext cx="185" cy="3"/>
              </a:xfrm>
              <a:prstGeom prst="rect">
                <a:avLst/>
              </a:prstGeom>
              <a:solidFill>
                <a:srgbClr val="8D63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7" name="Google Shape;597;p37"/>
              <p:cNvSpPr/>
              <p:nvPr/>
            </p:nvSpPr>
            <p:spPr>
              <a:xfrm>
                <a:off x="173" y="2449"/>
                <a:ext cx="185" cy="2"/>
              </a:xfrm>
              <a:prstGeom prst="rect">
                <a:avLst/>
              </a:prstGeom>
              <a:solidFill>
                <a:srgbClr val="8B62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8" name="Google Shape;598;p37"/>
              <p:cNvSpPr/>
              <p:nvPr/>
            </p:nvSpPr>
            <p:spPr>
              <a:xfrm>
                <a:off x="173" y="2451"/>
                <a:ext cx="185" cy="3"/>
              </a:xfrm>
              <a:prstGeom prst="rect">
                <a:avLst/>
              </a:prstGeom>
              <a:solidFill>
                <a:srgbClr val="8A6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9" name="Google Shape;599;p37"/>
              <p:cNvSpPr/>
              <p:nvPr/>
            </p:nvSpPr>
            <p:spPr>
              <a:xfrm>
                <a:off x="173" y="2454"/>
                <a:ext cx="185" cy="2"/>
              </a:xfrm>
              <a:prstGeom prst="rect">
                <a:avLst/>
              </a:prstGeom>
              <a:solidFill>
                <a:srgbClr val="885E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0" name="Google Shape;600;p37"/>
              <p:cNvSpPr/>
              <p:nvPr/>
            </p:nvSpPr>
            <p:spPr>
              <a:xfrm>
                <a:off x="173" y="2456"/>
                <a:ext cx="185" cy="3"/>
              </a:xfrm>
              <a:prstGeom prst="rect">
                <a:avLst/>
              </a:prstGeom>
              <a:solidFill>
                <a:srgbClr val="855B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1" name="Google Shape;601;p37"/>
              <p:cNvSpPr/>
              <p:nvPr/>
            </p:nvSpPr>
            <p:spPr>
              <a:xfrm>
                <a:off x="173" y="2459"/>
                <a:ext cx="185" cy="2"/>
              </a:xfrm>
              <a:prstGeom prst="rect">
                <a:avLst/>
              </a:prstGeom>
              <a:solidFill>
                <a:srgbClr val="835A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2" name="Google Shape;602;p37"/>
              <p:cNvSpPr/>
              <p:nvPr/>
            </p:nvSpPr>
            <p:spPr>
              <a:xfrm>
                <a:off x="173" y="2461"/>
                <a:ext cx="185" cy="3"/>
              </a:xfrm>
              <a:prstGeom prst="rect">
                <a:avLst/>
              </a:prstGeom>
              <a:solidFill>
                <a:srgbClr val="835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3" name="Google Shape;603;p37"/>
              <p:cNvSpPr/>
              <p:nvPr/>
            </p:nvSpPr>
            <p:spPr>
              <a:xfrm>
                <a:off x="173" y="2464"/>
                <a:ext cx="185" cy="2"/>
              </a:xfrm>
              <a:prstGeom prst="rect">
                <a:avLst/>
              </a:prstGeom>
              <a:solidFill>
                <a:srgbClr val="825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4" name="Google Shape;604;p37"/>
              <p:cNvSpPr/>
              <p:nvPr/>
            </p:nvSpPr>
            <p:spPr>
              <a:xfrm>
                <a:off x="173" y="2466"/>
                <a:ext cx="185" cy="3"/>
              </a:xfrm>
              <a:prstGeom prst="rect">
                <a:avLst/>
              </a:prstGeom>
              <a:solidFill>
                <a:srgbClr val="8055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5" name="Google Shape;605;p37"/>
              <p:cNvSpPr/>
              <p:nvPr/>
            </p:nvSpPr>
            <p:spPr>
              <a:xfrm>
                <a:off x="173" y="2469"/>
                <a:ext cx="185" cy="2"/>
              </a:xfrm>
              <a:prstGeom prst="rect">
                <a:avLst/>
              </a:prstGeom>
              <a:solidFill>
                <a:srgbClr val="7D52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6" name="Google Shape;606;p37"/>
              <p:cNvSpPr/>
              <p:nvPr/>
            </p:nvSpPr>
            <p:spPr>
              <a:xfrm>
                <a:off x="173" y="2471"/>
                <a:ext cx="185" cy="3"/>
              </a:xfrm>
              <a:prstGeom prst="rect">
                <a:avLst/>
              </a:prstGeom>
              <a:solidFill>
                <a:srgbClr val="7B50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7" name="Google Shape;607;p37"/>
              <p:cNvSpPr/>
              <p:nvPr/>
            </p:nvSpPr>
            <p:spPr>
              <a:xfrm>
                <a:off x="173" y="2474"/>
                <a:ext cx="185" cy="2"/>
              </a:xfrm>
              <a:prstGeom prst="rect">
                <a:avLst/>
              </a:prstGeom>
              <a:solidFill>
                <a:srgbClr val="7A4E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8" name="Google Shape;608;p37"/>
              <p:cNvSpPr/>
              <p:nvPr/>
            </p:nvSpPr>
            <p:spPr>
              <a:xfrm>
                <a:off x="173" y="2476"/>
                <a:ext cx="185" cy="3"/>
              </a:xfrm>
              <a:prstGeom prst="rect">
                <a:avLst/>
              </a:prstGeom>
              <a:solidFill>
                <a:srgbClr val="794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9" name="Google Shape;609;p37"/>
              <p:cNvSpPr/>
              <p:nvPr/>
            </p:nvSpPr>
            <p:spPr>
              <a:xfrm>
                <a:off x="173" y="2479"/>
                <a:ext cx="185" cy="2"/>
              </a:xfrm>
              <a:prstGeom prst="rect">
                <a:avLst/>
              </a:prstGeom>
              <a:solidFill>
                <a:srgbClr val="774B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0" name="Google Shape;610;p37"/>
              <p:cNvSpPr/>
              <p:nvPr/>
            </p:nvSpPr>
            <p:spPr>
              <a:xfrm>
                <a:off x="173" y="2481"/>
                <a:ext cx="185" cy="3"/>
              </a:xfrm>
              <a:prstGeom prst="rect">
                <a:avLst/>
              </a:prstGeom>
              <a:solidFill>
                <a:srgbClr val="7649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1" name="Google Shape;611;p37"/>
              <p:cNvSpPr/>
              <p:nvPr/>
            </p:nvSpPr>
            <p:spPr>
              <a:xfrm>
                <a:off x="173" y="2484"/>
                <a:ext cx="185" cy="2"/>
              </a:xfrm>
              <a:prstGeom prst="rect">
                <a:avLst/>
              </a:prstGeom>
              <a:solidFill>
                <a:srgbClr val="7447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2" name="Google Shape;612;p37"/>
              <p:cNvSpPr/>
              <p:nvPr/>
            </p:nvSpPr>
            <p:spPr>
              <a:xfrm>
                <a:off x="173" y="2486"/>
                <a:ext cx="185" cy="3"/>
              </a:xfrm>
              <a:prstGeom prst="rect">
                <a:avLst/>
              </a:prstGeom>
              <a:solidFill>
                <a:srgbClr val="7145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3" name="Google Shape;613;p37"/>
              <p:cNvSpPr/>
              <p:nvPr/>
            </p:nvSpPr>
            <p:spPr>
              <a:xfrm>
                <a:off x="173" y="2489"/>
                <a:ext cx="185" cy="2"/>
              </a:xfrm>
              <a:prstGeom prst="rect">
                <a:avLst/>
              </a:prstGeom>
              <a:solidFill>
                <a:srgbClr val="7143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4" name="Google Shape;614;p37"/>
              <p:cNvSpPr/>
              <p:nvPr/>
            </p:nvSpPr>
            <p:spPr>
              <a:xfrm>
                <a:off x="173" y="2491"/>
                <a:ext cx="185" cy="3"/>
              </a:xfrm>
              <a:prstGeom prst="rect">
                <a:avLst/>
              </a:prstGeom>
              <a:solidFill>
                <a:srgbClr val="7042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5" name="Google Shape;615;p37"/>
              <p:cNvSpPr/>
              <p:nvPr/>
            </p:nvSpPr>
            <p:spPr>
              <a:xfrm>
                <a:off x="173" y="2494"/>
                <a:ext cx="185" cy="2"/>
              </a:xfrm>
              <a:prstGeom prst="rect">
                <a:avLst/>
              </a:prstGeom>
              <a:solidFill>
                <a:srgbClr val="6D40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6" name="Google Shape;616;p37"/>
              <p:cNvSpPr/>
              <p:nvPr/>
            </p:nvSpPr>
            <p:spPr>
              <a:xfrm>
                <a:off x="173" y="2496"/>
                <a:ext cx="185" cy="3"/>
              </a:xfrm>
              <a:prstGeom prst="rect">
                <a:avLst/>
              </a:prstGeom>
              <a:solidFill>
                <a:srgbClr val="6B3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7" name="Google Shape;617;p37"/>
              <p:cNvSpPr/>
              <p:nvPr/>
            </p:nvSpPr>
            <p:spPr>
              <a:xfrm>
                <a:off x="173" y="2499"/>
                <a:ext cx="185" cy="2"/>
              </a:xfrm>
              <a:prstGeom prst="rect">
                <a:avLst/>
              </a:prstGeom>
              <a:solidFill>
                <a:srgbClr val="6A3C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8" name="Google Shape;618;p37"/>
              <p:cNvSpPr/>
              <p:nvPr/>
            </p:nvSpPr>
            <p:spPr>
              <a:xfrm>
                <a:off x="173" y="2501"/>
                <a:ext cx="185" cy="3"/>
              </a:xfrm>
              <a:prstGeom prst="rect">
                <a:avLst/>
              </a:prstGeom>
              <a:solidFill>
                <a:srgbClr val="673A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9" name="Google Shape;619;p37"/>
              <p:cNvSpPr/>
              <p:nvPr/>
            </p:nvSpPr>
            <p:spPr>
              <a:xfrm>
                <a:off x="173" y="2504"/>
                <a:ext cx="185" cy="2"/>
              </a:xfrm>
              <a:prstGeom prst="rect">
                <a:avLst/>
              </a:prstGeom>
              <a:solidFill>
                <a:srgbClr val="6639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0" name="Google Shape;620;p37"/>
              <p:cNvSpPr/>
              <p:nvPr/>
            </p:nvSpPr>
            <p:spPr>
              <a:xfrm>
                <a:off x="173" y="2506"/>
                <a:ext cx="185" cy="3"/>
              </a:xfrm>
              <a:prstGeom prst="rect">
                <a:avLst/>
              </a:prstGeom>
              <a:solidFill>
                <a:srgbClr val="6637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1" name="Google Shape;621;p37"/>
              <p:cNvSpPr/>
              <p:nvPr/>
            </p:nvSpPr>
            <p:spPr>
              <a:xfrm>
                <a:off x="173" y="2509"/>
                <a:ext cx="185" cy="2"/>
              </a:xfrm>
              <a:prstGeom prst="rect">
                <a:avLst/>
              </a:prstGeom>
              <a:solidFill>
                <a:srgbClr val="6135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2" name="Google Shape;622;p37"/>
              <p:cNvSpPr/>
              <p:nvPr/>
            </p:nvSpPr>
            <p:spPr>
              <a:xfrm>
                <a:off x="173" y="2511"/>
                <a:ext cx="185" cy="3"/>
              </a:xfrm>
              <a:prstGeom prst="rect">
                <a:avLst/>
              </a:prstGeom>
              <a:solidFill>
                <a:srgbClr val="6033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sp>
          <p:nvSpPr>
            <p:cNvPr id="623" name="Google Shape;623;p37"/>
            <p:cNvSpPr/>
            <p:nvPr/>
          </p:nvSpPr>
          <p:spPr>
            <a:xfrm>
              <a:off x="173" y="2514"/>
              <a:ext cx="185" cy="2"/>
            </a:xfrm>
            <a:prstGeom prst="rect">
              <a:avLst/>
            </a:prstGeom>
            <a:solidFill>
              <a:srgbClr val="5F30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4" name="Google Shape;624;p37"/>
            <p:cNvSpPr/>
            <p:nvPr/>
          </p:nvSpPr>
          <p:spPr>
            <a:xfrm>
              <a:off x="173" y="2516"/>
              <a:ext cx="185" cy="3"/>
            </a:xfrm>
            <a:prstGeom prst="rect">
              <a:avLst/>
            </a:prstGeom>
            <a:solidFill>
              <a:srgbClr val="5C2F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5" name="Google Shape;625;p37"/>
            <p:cNvSpPr/>
            <p:nvPr/>
          </p:nvSpPr>
          <p:spPr>
            <a:xfrm>
              <a:off x="173" y="2519"/>
              <a:ext cx="185" cy="2"/>
            </a:xfrm>
            <a:prstGeom prst="rect">
              <a:avLst/>
            </a:prstGeom>
            <a:solidFill>
              <a:srgbClr val="5B2D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6" name="Google Shape;626;p37"/>
            <p:cNvSpPr/>
            <p:nvPr/>
          </p:nvSpPr>
          <p:spPr>
            <a:xfrm>
              <a:off x="173" y="2521"/>
              <a:ext cx="185" cy="3"/>
            </a:xfrm>
            <a:prstGeom prst="rect">
              <a:avLst/>
            </a:prstGeom>
            <a:solidFill>
              <a:srgbClr val="592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7" name="Google Shape;627;p37"/>
            <p:cNvSpPr/>
            <p:nvPr/>
          </p:nvSpPr>
          <p:spPr>
            <a:xfrm>
              <a:off x="173" y="2524"/>
              <a:ext cx="185" cy="2"/>
            </a:xfrm>
            <a:prstGeom prst="rect">
              <a:avLst/>
            </a:prstGeom>
            <a:solidFill>
              <a:srgbClr val="582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8" name="Google Shape;628;p37"/>
            <p:cNvSpPr/>
            <p:nvPr/>
          </p:nvSpPr>
          <p:spPr>
            <a:xfrm>
              <a:off x="173" y="2526"/>
              <a:ext cx="185" cy="3"/>
            </a:xfrm>
            <a:prstGeom prst="rect">
              <a:avLst/>
            </a:prstGeom>
            <a:solidFill>
              <a:srgbClr val="5528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9" name="Google Shape;629;p37"/>
            <p:cNvSpPr/>
            <p:nvPr/>
          </p:nvSpPr>
          <p:spPr>
            <a:xfrm>
              <a:off x="173" y="2529"/>
              <a:ext cx="185" cy="2"/>
            </a:xfrm>
            <a:prstGeom prst="rect">
              <a:avLst/>
            </a:prstGeom>
            <a:solidFill>
              <a:srgbClr val="542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0" name="Google Shape;630;p37"/>
            <p:cNvSpPr/>
            <p:nvPr/>
          </p:nvSpPr>
          <p:spPr>
            <a:xfrm>
              <a:off x="173" y="2531"/>
              <a:ext cx="185" cy="3"/>
            </a:xfrm>
            <a:prstGeom prst="rect">
              <a:avLst/>
            </a:prstGeom>
            <a:solidFill>
              <a:srgbClr val="532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1" name="Google Shape;631;p37"/>
            <p:cNvSpPr/>
            <p:nvPr/>
          </p:nvSpPr>
          <p:spPr>
            <a:xfrm>
              <a:off x="173" y="2534"/>
              <a:ext cx="185" cy="2"/>
            </a:xfrm>
            <a:prstGeom prst="rect">
              <a:avLst/>
            </a:prstGeom>
            <a:solidFill>
              <a:srgbClr val="512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2" name="Google Shape;632;p37"/>
            <p:cNvSpPr/>
            <p:nvPr/>
          </p:nvSpPr>
          <p:spPr>
            <a:xfrm>
              <a:off x="173" y="2536"/>
              <a:ext cx="185" cy="3"/>
            </a:xfrm>
            <a:prstGeom prst="rect">
              <a:avLst/>
            </a:prstGeom>
            <a:solidFill>
              <a:srgbClr val="4E21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3" name="Google Shape;633;p37"/>
            <p:cNvSpPr/>
            <p:nvPr/>
          </p:nvSpPr>
          <p:spPr>
            <a:xfrm>
              <a:off x="173" y="2539"/>
              <a:ext cx="185" cy="2"/>
            </a:xfrm>
            <a:prstGeom prst="rect">
              <a:avLst/>
            </a:prstGeom>
            <a:solidFill>
              <a:srgbClr val="4D20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4" name="Google Shape;634;p37"/>
            <p:cNvSpPr/>
            <p:nvPr/>
          </p:nvSpPr>
          <p:spPr>
            <a:xfrm>
              <a:off x="411" y="2239"/>
              <a:ext cx="645" cy="1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No </a:t>
              </a:r>
              <a:r>
                <a:rPr lang="es-419" sz="1400" b="0" i="0" u="none" strike="noStrike" cap="none" dirty="0">
                  <a:solidFill>
                    <a:srgbClr val="000000"/>
                  </a:solidFill>
                  <a:latin typeface="Century Gothic"/>
                  <a:ea typeface="Century Gothic"/>
                  <a:cs typeface="Century Gothic"/>
                  <a:sym typeface="Century Gothic"/>
                </a:rPr>
                <a:t>hay Cambios</a:t>
              </a:r>
              <a:endParaRPr lang="es-419" sz="1400" b="0" i="0" u="none" strike="noStrike" cap="none" dirty="0">
                <a:solidFill>
                  <a:schemeClr val="dk1"/>
                </a:solidFill>
                <a:latin typeface="Century Gothic"/>
                <a:ea typeface="Century Gothic"/>
                <a:cs typeface="Century Gothic"/>
                <a:sym typeface="Century Gothic"/>
              </a:endParaRPr>
            </a:p>
          </p:txBody>
        </p:sp>
        <p:sp>
          <p:nvSpPr>
            <p:cNvPr id="635" name="Google Shape;635;p37"/>
            <p:cNvSpPr/>
            <p:nvPr/>
          </p:nvSpPr>
          <p:spPr>
            <a:xfrm>
              <a:off x="411" y="2444"/>
              <a:ext cx="515" cy="1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NDVI </a:t>
              </a:r>
              <a:br>
                <a:rPr lang="en-US" sz="1400" b="0" i="0" u="none" strike="noStrike" cap="none" dirty="0">
                  <a:solidFill>
                    <a:srgbClr val="000000"/>
                  </a:solidFill>
                  <a:latin typeface="Century Gothic"/>
                  <a:ea typeface="Century Gothic"/>
                  <a:cs typeface="Century Gothic"/>
                  <a:sym typeface="Century Gothic"/>
                </a:rPr>
              </a:br>
              <a:r>
                <a:rPr lang="es-419" sz="1400" b="0" i="0" u="none" strike="noStrike" cap="none" dirty="0">
                  <a:solidFill>
                    <a:srgbClr val="000000"/>
                  </a:solidFill>
                  <a:latin typeface="Century Gothic"/>
                  <a:ea typeface="Century Gothic"/>
                  <a:cs typeface="Century Gothic"/>
                  <a:sym typeface="Century Gothic"/>
                </a:rPr>
                <a:t>Disminuyó</a:t>
              </a:r>
              <a:endParaRPr lang="es-419" sz="1400" b="0" i="0" u="none" strike="noStrike" cap="none" dirty="0">
                <a:solidFill>
                  <a:schemeClr val="dk1"/>
                </a:solidFill>
                <a:latin typeface="Century Gothic"/>
                <a:ea typeface="Century Gothic"/>
                <a:cs typeface="Century Gothic"/>
                <a:sym typeface="Century Gothic"/>
              </a:endParaRPr>
            </a:p>
          </p:txBody>
        </p:sp>
      </p:grpSp>
      <p:sp>
        <p:nvSpPr>
          <p:cNvPr id="636" name="Google Shape;636;p37"/>
          <p:cNvSpPr txBox="1"/>
          <p:nvPr/>
        </p:nvSpPr>
        <p:spPr>
          <a:xfrm>
            <a:off x="8652190" y="751753"/>
            <a:ext cx="3187602" cy="89998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E8652"/>
              </a:buClr>
              <a:buSzPts val="4400"/>
              <a:buFont typeface="Century Gothic"/>
              <a:buNone/>
            </a:pPr>
            <a:r>
              <a:rPr lang="es-419" sz="2400" b="1" i="0" u="none" strike="noStrike" cap="none" dirty="0">
                <a:solidFill>
                  <a:schemeClr val="dk1"/>
                </a:solidFill>
                <a:latin typeface="Century Gothic"/>
                <a:ea typeface="Century Gothic"/>
                <a:cs typeface="Century Gothic"/>
                <a:sym typeface="Century Gothic"/>
              </a:rPr>
              <a:t>Cambios en el </a:t>
            </a:r>
            <a:r>
              <a:rPr lang="en-US" sz="2400" b="1" i="0" u="none" strike="noStrike" cap="none" dirty="0">
                <a:solidFill>
                  <a:schemeClr val="dk1"/>
                </a:solidFill>
                <a:latin typeface="Century Gothic"/>
                <a:ea typeface="Century Gothic"/>
                <a:cs typeface="Century Gothic"/>
                <a:sym typeface="Century Gothic"/>
              </a:rPr>
              <a:t>EVI</a:t>
            </a:r>
            <a:endParaRPr dirty="0"/>
          </a:p>
        </p:txBody>
      </p:sp>
      <p:grpSp>
        <p:nvGrpSpPr>
          <p:cNvPr id="637" name="Google Shape;637;p37"/>
          <p:cNvGrpSpPr/>
          <p:nvPr/>
        </p:nvGrpSpPr>
        <p:grpSpPr>
          <a:xfrm>
            <a:off x="6204352" y="3259746"/>
            <a:ext cx="1365571" cy="2362891"/>
            <a:chOff x="3902" y="1962"/>
            <a:chExt cx="1253" cy="688"/>
          </a:xfrm>
        </p:grpSpPr>
        <p:sp>
          <p:nvSpPr>
            <p:cNvPr id="638" name="Google Shape;638;p37"/>
            <p:cNvSpPr/>
            <p:nvPr/>
          </p:nvSpPr>
          <p:spPr>
            <a:xfrm>
              <a:off x="3902" y="1962"/>
              <a:ext cx="1135" cy="6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nvGrpSpPr>
            <p:cNvPr id="639" name="Google Shape;639;p37"/>
            <p:cNvGrpSpPr/>
            <p:nvPr/>
          </p:nvGrpSpPr>
          <p:grpSpPr>
            <a:xfrm>
              <a:off x="3902" y="1967"/>
              <a:ext cx="1226" cy="293"/>
              <a:chOff x="3902" y="1967"/>
              <a:chExt cx="1226" cy="293"/>
            </a:xfrm>
          </p:grpSpPr>
          <p:sp>
            <p:nvSpPr>
              <p:cNvPr id="640" name="Google Shape;640;p37"/>
              <p:cNvSpPr/>
              <p:nvPr/>
            </p:nvSpPr>
            <p:spPr>
              <a:xfrm>
                <a:off x="3902" y="2028"/>
                <a:ext cx="322" cy="1"/>
              </a:xfrm>
              <a:prstGeom prst="rect">
                <a:avLst/>
              </a:prstGeom>
              <a:solidFill>
                <a:srgbClr val="2182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1" name="Google Shape;641;p37"/>
              <p:cNvSpPr/>
              <p:nvPr/>
            </p:nvSpPr>
            <p:spPr>
              <a:xfrm>
                <a:off x="3902" y="2029"/>
                <a:ext cx="322" cy="1"/>
              </a:xfrm>
              <a:prstGeom prst="rect">
                <a:avLst/>
              </a:prstGeom>
              <a:solidFill>
                <a:srgbClr val="23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2" name="Google Shape;642;p37"/>
              <p:cNvSpPr/>
              <p:nvPr/>
            </p:nvSpPr>
            <p:spPr>
              <a:xfrm>
                <a:off x="3902" y="2030"/>
                <a:ext cx="322" cy="1"/>
              </a:xfrm>
              <a:prstGeom prst="rect">
                <a:avLst/>
              </a:prstGeom>
              <a:solidFill>
                <a:srgbClr val="26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3" name="Google Shape;643;p37"/>
              <p:cNvSpPr/>
              <p:nvPr/>
            </p:nvSpPr>
            <p:spPr>
              <a:xfrm>
                <a:off x="3902" y="2031"/>
                <a:ext cx="322" cy="2"/>
              </a:xfrm>
              <a:prstGeom prst="rect">
                <a:avLst/>
              </a:prstGeom>
              <a:solidFill>
                <a:srgbClr val="27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4" name="Google Shape;644;p37"/>
              <p:cNvSpPr/>
              <p:nvPr/>
            </p:nvSpPr>
            <p:spPr>
              <a:xfrm>
                <a:off x="3902" y="2033"/>
                <a:ext cx="322" cy="1"/>
              </a:xfrm>
              <a:prstGeom prst="rect">
                <a:avLst/>
              </a:prstGeom>
              <a:solidFill>
                <a:srgbClr val="29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5" name="Google Shape;645;p37"/>
              <p:cNvSpPr/>
              <p:nvPr/>
            </p:nvSpPr>
            <p:spPr>
              <a:xfrm>
                <a:off x="3902" y="2034"/>
                <a:ext cx="322" cy="1"/>
              </a:xfrm>
              <a:prstGeom prst="rect">
                <a:avLst/>
              </a:prstGeom>
              <a:solidFill>
                <a:srgbClr val="2B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6" name="Google Shape;646;p37"/>
              <p:cNvSpPr/>
              <p:nvPr/>
            </p:nvSpPr>
            <p:spPr>
              <a:xfrm>
                <a:off x="3902" y="2035"/>
                <a:ext cx="322" cy="1"/>
              </a:xfrm>
              <a:prstGeom prst="rect">
                <a:avLst/>
              </a:prstGeom>
              <a:solidFill>
                <a:srgbClr val="2C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7" name="Google Shape;647;p37"/>
              <p:cNvSpPr/>
              <p:nvPr/>
            </p:nvSpPr>
            <p:spPr>
              <a:xfrm>
                <a:off x="3902" y="2036"/>
                <a:ext cx="322" cy="1"/>
              </a:xfrm>
              <a:prstGeom prst="rect">
                <a:avLst/>
              </a:prstGeom>
              <a:solidFill>
                <a:srgbClr val="2E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8" name="Google Shape;648;p37"/>
              <p:cNvSpPr/>
              <p:nvPr/>
            </p:nvSpPr>
            <p:spPr>
              <a:xfrm>
                <a:off x="3902" y="2037"/>
                <a:ext cx="322" cy="1"/>
              </a:xfrm>
              <a:prstGeom prst="rect">
                <a:avLst/>
              </a:prstGeom>
              <a:solidFill>
                <a:srgbClr val="2F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9" name="Google Shape;649;p37"/>
              <p:cNvSpPr/>
              <p:nvPr/>
            </p:nvSpPr>
            <p:spPr>
              <a:xfrm>
                <a:off x="3902" y="2038"/>
                <a:ext cx="322" cy="2"/>
              </a:xfrm>
              <a:prstGeom prst="rect">
                <a:avLst/>
              </a:prstGeom>
              <a:solidFill>
                <a:srgbClr val="3289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0" name="Google Shape;650;p37"/>
              <p:cNvSpPr/>
              <p:nvPr/>
            </p:nvSpPr>
            <p:spPr>
              <a:xfrm>
                <a:off x="3902" y="2040"/>
                <a:ext cx="322" cy="1"/>
              </a:xfrm>
              <a:prstGeom prst="rect">
                <a:avLst/>
              </a:prstGeom>
              <a:solidFill>
                <a:srgbClr val="3489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1" name="Google Shape;651;p37"/>
              <p:cNvSpPr/>
              <p:nvPr/>
            </p:nvSpPr>
            <p:spPr>
              <a:xfrm>
                <a:off x="3902" y="2041"/>
                <a:ext cx="322" cy="1"/>
              </a:xfrm>
              <a:prstGeom prst="rect">
                <a:avLst/>
              </a:prstGeom>
              <a:solidFill>
                <a:srgbClr val="358A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2" name="Google Shape;652;p37"/>
              <p:cNvSpPr/>
              <p:nvPr/>
            </p:nvSpPr>
            <p:spPr>
              <a:xfrm>
                <a:off x="3902" y="2042"/>
                <a:ext cx="322" cy="1"/>
              </a:xfrm>
              <a:prstGeom prst="rect">
                <a:avLst/>
              </a:prstGeom>
              <a:solidFill>
                <a:srgbClr val="378B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3" name="Google Shape;653;p37"/>
              <p:cNvSpPr/>
              <p:nvPr/>
            </p:nvSpPr>
            <p:spPr>
              <a:xfrm>
                <a:off x="3902" y="2043"/>
                <a:ext cx="322" cy="1"/>
              </a:xfrm>
              <a:prstGeom prst="rect">
                <a:avLst/>
              </a:prstGeom>
              <a:solidFill>
                <a:srgbClr val="39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4" name="Google Shape;654;p37"/>
              <p:cNvSpPr/>
              <p:nvPr/>
            </p:nvSpPr>
            <p:spPr>
              <a:xfrm>
                <a:off x="3902" y="2044"/>
                <a:ext cx="322" cy="2"/>
              </a:xfrm>
              <a:prstGeom prst="rect">
                <a:avLst/>
              </a:prstGeom>
              <a:solidFill>
                <a:srgbClr val="3B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5" name="Google Shape;655;p37"/>
              <p:cNvSpPr/>
              <p:nvPr/>
            </p:nvSpPr>
            <p:spPr>
              <a:xfrm>
                <a:off x="3902" y="2046"/>
                <a:ext cx="322" cy="1"/>
              </a:xfrm>
              <a:prstGeom prst="rect">
                <a:avLst/>
              </a:prstGeom>
              <a:solidFill>
                <a:srgbClr val="3B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6" name="Google Shape;656;p37"/>
              <p:cNvSpPr/>
              <p:nvPr/>
            </p:nvSpPr>
            <p:spPr>
              <a:xfrm>
                <a:off x="3902" y="2047"/>
                <a:ext cx="322" cy="1"/>
              </a:xfrm>
              <a:prstGeom prst="rect">
                <a:avLst/>
              </a:prstGeom>
              <a:solidFill>
                <a:srgbClr val="3C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7" name="Google Shape;657;p37"/>
              <p:cNvSpPr/>
              <p:nvPr/>
            </p:nvSpPr>
            <p:spPr>
              <a:xfrm>
                <a:off x="3902" y="2048"/>
                <a:ext cx="322" cy="1"/>
              </a:xfrm>
              <a:prstGeom prst="rect">
                <a:avLst/>
              </a:prstGeom>
              <a:solidFill>
                <a:srgbClr val="3E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8" name="Google Shape;658;p37"/>
              <p:cNvSpPr/>
              <p:nvPr/>
            </p:nvSpPr>
            <p:spPr>
              <a:xfrm>
                <a:off x="3902" y="2049"/>
                <a:ext cx="322" cy="1"/>
              </a:xfrm>
              <a:prstGeom prst="rect">
                <a:avLst/>
              </a:prstGeom>
              <a:solidFill>
                <a:srgbClr val="3F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9" name="Google Shape;659;p37"/>
              <p:cNvSpPr/>
              <p:nvPr/>
            </p:nvSpPr>
            <p:spPr>
              <a:xfrm>
                <a:off x="3902" y="2050"/>
                <a:ext cx="322" cy="1"/>
              </a:xfrm>
              <a:prstGeom prst="rect">
                <a:avLst/>
              </a:prstGeom>
              <a:solidFill>
                <a:srgbClr val="41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0" name="Google Shape;660;p37"/>
              <p:cNvSpPr/>
              <p:nvPr/>
            </p:nvSpPr>
            <p:spPr>
              <a:xfrm>
                <a:off x="3902" y="2051"/>
                <a:ext cx="322" cy="2"/>
              </a:xfrm>
              <a:prstGeom prst="rect">
                <a:avLst/>
              </a:prstGeom>
              <a:solidFill>
                <a:srgbClr val="4291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1" name="Google Shape;661;p37"/>
              <p:cNvSpPr/>
              <p:nvPr/>
            </p:nvSpPr>
            <p:spPr>
              <a:xfrm>
                <a:off x="3902" y="2053"/>
                <a:ext cx="322" cy="1"/>
              </a:xfrm>
              <a:prstGeom prst="rect">
                <a:avLst/>
              </a:prstGeom>
              <a:solidFill>
                <a:srgbClr val="4593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2" name="Google Shape;662;p37"/>
              <p:cNvSpPr/>
              <p:nvPr/>
            </p:nvSpPr>
            <p:spPr>
              <a:xfrm>
                <a:off x="3902" y="2054"/>
                <a:ext cx="322" cy="1"/>
              </a:xfrm>
              <a:prstGeom prst="rect">
                <a:avLst/>
              </a:prstGeom>
              <a:solidFill>
                <a:srgbClr val="4693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3" name="Google Shape;663;p37"/>
              <p:cNvSpPr/>
              <p:nvPr/>
            </p:nvSpPr>
            <p:spPr>
              <a:xfrm>
                <a:off x="3902" y="2055"/>
                <a:ext cx="322" cy="1"/>
              </a:xfrm>
              <a:prstGeom prst="rect">
                <a:avLst/>
              </a:prstGeom>
              <a:solidFill>
                <a:srgbClr val="4894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4" name="Google Shape;664;p37"/>
              <p:cNvSpPr/>
              <p:nvPr/>
            </p:nvSpPr>
            <p:spPr>
              <a:xfrm>
                <a:off x="3902" y="2056"/>
                <a:ext cx="322" cy="1"/>
              </a:xfrm>
              <a:prstGeom prst="rect">
                <a:avLst/>
              </a:prstGeom>
              <a:solidFill>
                <a:srgbClr val="49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5" name="Google Shape;665;p37"/>
              <p:cNvSpPr/>
              <p:nvPr/>
            </p:nvSpPr>
            <p:spPr>
              <a:xfrm>
                <a:off x="3902" y="2057"/>
                <a:ext cx="322" cy="2"/>
              </a:xfrm>
              <a:prstGeom prst="rect">
                <a:avLst/>
              </a:prstGeom>
              <a:solidFill>
                <a:srgbClr val="49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6" name="Google Shape;666;p37"/>
              <p:cNvSpPr/>
              <p:nvPr/>
            </p:nvSpPr>
            <p:spPr>
              <a:xfrm>
                <a:off x="3902" y="2059"/>
                <a:ext cx="322" cy="1"/>
              </a:xfrm>
              <a:prstGeom prst="rect">
                <a:avLst/>
              </a:prstGeom>
              <a:solidFill>
                <a:srgbClr val="4B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7" name="Google Shape;667;p37"/>
              <p:cNvSpPr/>
              <p:nvPr/>
            </p:nvSpPr>
            <p:spPr>
              <a:xfrm>
                <a:off x="3902" y="2060"/>
                <a:ext cx="322" cy="1"/>
              </a:xfrm>
              <a:prstGeom prst="rect">
                <a:avLst/>
              </a:prstGeom>
              <a:solidFill>
                <a:srgbClr val="4D9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8" name="Google Shape;668;p37"/>
              <p:cNvSpPr/>
              <p:nvPr/>
            </p:nvSpPr>
            <p:spPr>
              <a:xfrm>
                <a:off x="3902" y="2061"/>
                <a:ext cx="322" cy="1"/>
              </a:xfrm>
              <a:prstGeom prst="rect">
                <a:avLst/>
              </a:prstGeom>
              <a:solidFill>
                <a:srgbClr val="4E97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9" name="Google Shape;669;p37"/>
              <p:cNvSpPr/>
              <p:nvPr/>
            </p:nvSpPr>
            <p:spPr>
              <a:xfrm>
                <a:off x="3902" y="2062"/>
                <a:ext cx="322" cy="1"/>
              </a:xfrm>
              <a:prstGeom prst="rect">
                <a:avLst/>
              </a:prstGeom>
              <a:solidFill>
                <a:srgbClr val="5199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0" name="Google Shape;670;p37"/>
              <p:cNvSpPr/>
              <p:nvPr/>
            </p:nvSpPr>
            <p:spPr>
              <a:xfrm>
                <a:off x="3902" y="2063"/>
                <a:ext cx="322" cy="1"/>
              </a:xfrm>
              <a:prstGeom prst="rect">
                <a:avLst/>
              </a:prstGeom>
              <a:solidFill>
                <a:srgbClr val="52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1" name="Google Shape;671;p37"/>
              <p:cNvSpPr/>
              <p:nvPr/>
            </p:nvSpPr>
            <p:spPr>
              <a:xfrm>
                <a:off x="3902" y="2064"/>
                <a:ext cx="322" cy="2"/>
              </a:xfrm>
              <a:prstGeom prst="rect">
                <a:avLst/>
              </a:prstGeom>
              <a:solidFill>
                <a:srgbClr val="52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2" name="Google Shape;672;p37"/>
              <p:cNvSpPr/>
              <p:nvPr/>
            </p:nvSpPr>
            <p:spPr>
              <a:xfrm>
                <a:off x="3902" y="2066"/>
                <a:ext cx="322" cy="1"/>
              </a:xfrm>
              <a:prstGeom prst="rect">
                <a:avLst/>
              </a:prstGeom>
              <a:solidFill>
                <a:srgbClr val="54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3" name="Google Shape;673;p37"/>
              <p:cNvSpPr/>
              <p:nvPr/>
            </p:nvSpPr>
            <p:spPr>
              <a:xfrm>
                <a:off x="3902" y="2067"/>
                <a:ext cx="322" cy="1"/>
              </a:xfrm>
              <a:prstGeom prst="rect">
                <a:avLst/>
              </a:prstGeom>
              <a:solidFill>
                <a:srgbClr val="56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4" name="Google Shape;674;p37"/>
              <p:cNvSpPr/>
              <p:nvPr/>
            </p:nvSpPr>
            <p:spPr>
              <a:xfrm>
                <a:off x="3902" y="2068"/>
                <a:ext cx="322" cy="1"/>
              </a:xfrm>
              <a:prstGeom prst="rect">
                <a:avLst/>
              </a:prstGeom>
              <a:solidFill>
                <a:srgbClr val="57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5" name="Google Shape;675;p37"/>
              <p:cNvSpPr/>
              <p:nvPr/>
            </p:nvSpPr>
            <p:spPr>
              <a:xfrm>
                <a:off x="3902" y="2069"/>
                <a:ext cx="322" cy="1"/>
              </a:xfrm>
              <a:prstGeom prst="rect">
                <a:avLst/>
              </a:prstGeom>
              <a:solidFill>
                <a:srgbClr val="57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6" name="Google Shape;676;p37"/>
              <p:cNvSpPr/>
              <p:nvPr/>
            </p:nvSpPr>
            <p:spPr>
              <a:xfrm>
                <a:off x="3902" y="2070"/>
                <a:ext cx="322" cy="1"/>
              </a:xfrm>
              <a:prstGeom prst="rect">
                <a:avLst/>
              </a:prstGeom>
              <a:solidFill>
                <a:srgbClr val="5A9E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7" name="Google Shape;677;p37"/>
              <p:cNvSpPr/>
              <p:nvPr/>
            </p:nvSpPr>
            <p:spPr>
              <a:xfrm>
                <a:off x="3902" y="2071"/>
                <a:ext cx="322" cy="2"/>
              </a:xfrm>
              <a:prstGeom prst="rect">
                <a:avLst/>
              </a:prstGeom>
              <a:solidFill>
                <a:srgbClr val="5C9E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8" name="Google Shape;678;p37"/>
              <p:cNvSpPr/>
              <p:nvPr/>
            </p:nvSpPr>
            <p:spPr>
              <a:xfrm>
                <a:off x="3902" y="2073"/>
                <a:ext cx="322" cy="1"/>
              </a:xfrm>
              <a:prstGeom prst="rect">
                <a:avLst/>
              </a:prstGeom>
              <a:solidFill>
                <a:srgbClr val="5C9E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9" name="Google Shape;679;p37"/>
              <p:cNvSpPr/>
              <p:nvPr/>
            </p:nvSpPr>
            <p:spPr>
              <a:xfrm>
                <a:off x="3902" y="2074"/>
                <a:ext cx="322" cy="1"/>
              </a:xfrm>
              <a:prstGeom prst="rect">
                <a:avLst/>
              </a:prstGeom>
              <a:solidFill>
                <a:srgbClr val="5FA1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0" name="Google Shape;680;p37"/>
              <p:cNvSpPr/>
              <p:nvPr/>
            </p:nvSpPr>
            <p:spPr>
              <a:xfrm>
                <a:off x="3902" y="2075"/>
                <a:ext cx="322" cy="1"/>
              </a:xfrm>
              <a:prstGeom prst="rect">
                <a:avLst/>
              </a:prstGeom>
              <a:solidFill>
                <a:srgbClr val="5FA1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1" name="Google Shape;681;p37"/>
              <p:cNvSpPr/>
              <p:nvPr/>
            </p:nvSpPr>
            <p:spPr>
              <a:xfrm>
                <a:off x="3902" y="2076"/>
                <a:ext cx="322" cy="1"/>
              </a:xfrm>
              <a:prstGeom prst="rect">
                <a:avLst/>
              </a:prstGeom>
              <a:solidFill>
                <a:srgbClr val="60A1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2" name="Google Shape;682;p37"/>
              <p:cNvSpPr/>
              <p:nvPr/>
            </p:nvSpPr>
            <p:spPr>
              <a:xfrm>
                <a:off x="3902" y="2077"/>
                <a:ext cx="322" cy="2"/>
              </a:xfrm>
              <a:prstGeom prst="rect">
                <a:avLst/>
              </a:prstGeom>
              <a:solidFill>
                <a:srgbClr val="64A3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3" name="Google Shape;683;p37"/>
              <p:cNvSpPr/>
              <p:nvPr/>
            </p:nvSpPr>
            <p:spPr>
              <a:xfrm>
                <a:off x="3902" y="2079"/>
                <a:ext cx="322" cy="1"/>
              </a:xfrm>
              <a:prstGeom prst="rect">
                <a:avLst/>
              </a:prstGeom>
              <a:solidFill>
                <a:srgbClr val="64A3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4" name="Google Shape;684;p37"/>
              <p:cNvSpPr/>
              <p:nvPr/>
            </p:nvSpPr>
            <p:spPr>
              <a:xfrm>
                <a:off x="3902" y="2080"/>
                <a:ext cx="322" cy="1"/>
              </a:xfrm>
              <a:prstGeom prst="rect">
                <a:avLst/>
              </a:prstGeom>
              <a:solidFill>
                <a:srgbClr val="65A3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5" name="Google Shape;685;p37"/>
              <p:cNvSpPr/>
              <p:nvPr/>
            </p:nvSpPr>
            <p:spPr>
              <a:xfrm>
                <a:off x="3902" y="2081"/>
                <a:ext cx="322" cy="1"/>
              </a:xfrm>
              <a:prstGeom prst="rect">
                <a:avLst/>
              </a:prstGeom>
              <a:solidFill>
                <a:srgbClr val="65A3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6" name="Google Shape;686;p37"/>
              <p:cNvSpPr/>
              <p:nvPr/>
            </p:nvSpPr>
            <p:spPr>
              <a:xfrm>
                <a:off x="3902" y="2082"/>
                <a:ext cx="322" cy="1"/>
              </a:xfrm>
              <a:prstGeom prst="rect">
                <a:avLst/>
              </a:prstGeom>
              <a:solidFill>
                <a:srgbClr val="68A6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7" name="Google Shape;687;p37"/>
              <p:cNvSpPr/>
              <p:nvPr/>
            </p:nvSpPr>
            <p:spPr>
              <a:xfrm>
                <a:off x="3902" y="2083"/>
                <a:ext cx="322" cy="1"/>
              </a:xfrm>
              <a:prstGeom prst="rect">
                <a:avLst/>
              </a:prstGeom>
              <a:solidFill>
                <a:srgbClr val="68A6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8" name="Google Shape;688;p37"/>
              <p:cNvSpPr/>
              <p:nvPr/>
            </p:nvSpPr>
            <p:spPr>
              <a:xfrm>
                <a:off x="3902" y="2084"/>
                <a:ext cx="322" cy="2"/>
              </a:xfrm>
              <a:prstGeom prst="rect">
                <a:avLst/>
              </a:prstGeom>
              <a:solidFill>
                <a:srgbClr val="6AA6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9" name="Google Shape;689;p37"/>
              <p:cNvSpPr/>
              <p:nvPr/>
            </p:nvSpPr>
            <p:spPr>
              <a:xfrm>
                <a:off x="3902" y="2086"/>
                <a:ext cx="322" cy="1"/>
              </a:xfrm>
              <a:prstGeom prst="rect">
                <a:avLst/>
              </a:prstGeom>
              <a:solidFill>
                <a:srgbClr val="6CA8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0" name="Google Shape;690;p37"/>
              <p:cNvSpPr/>
              <p:nvPr/>
            </p:nvSpPr>
            <p:spPr>
              <a:xfrm>
                <a:off x="3902" y="2087"/>
                <a:ext cx="322" cy="1"/>
              </a:xfrm>
              <a:prstGeom prst="rect">
                <a:avLst/>
              </a:prstGeom>
              <a:solidFill>
                <a:srgbClr val="6DA8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1" name="Google Shape;691;p37"/>
              <p:cNvSpPr/>
              <p:nvPr/>
            </p:nvSpPr>
            <p:spPr>
              <a:xfrm>
                <a:off x="3902" y="2088"/>
                <a:ext cx="322" cy="1"/>
              </a:xfrm>
              <a:prstGeom prst="rect">
                <a:avLst/>
              </a:prstGeom>
              <a:solidFill>
                <a:srgbClr val="6DA8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2" name="Google Shape;692;p37"/>
              <p:cNvSpPr/>
              <p:nvPr/>
            </p:nvSpPr>
            <p:spPr>
              <a:xfrm>
                <a:off x="3902" y="2089"/>
                <a:ext cx="322" cy="1"/>
              </a:xfrm>
              <a:prstGeom prst="rect">
                <a:avLst/>
              </a:prstGeom>
              <a:solidFill>
                <a:srgbClr val="71AB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3" name="Google Shape;693;p37"/>
              <p:cNvSpPr/>
              <p:nvPr/>
            </p:nvSpPr>
            <p:spPr>
              <a:xfrm>
                <a:off x="3902" y="2090"/>
                <a:ext cx="322" cy="1"/>
              </a:xfrm>
              <a:prstGeom prst="rect">
                <a:avLst/>
              </a:prstGeom>
              <a:solidFill>
                <a:srgbClr val="71AB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4" name="Google Shape;694;p37"/>
              <p:cNvSpPr/>
              <p:nvPr/>
            </p:nvSpPr>
            <p:spPr>
              <a:xfrm>
                <a:off x="3902" y="2091"/>
                <a:ext cx="322" cy="2"/>
              </a:xfrm>
              <a:prstGeom prst="rect">
                <a:avLst/>
              </a:prstGeom>
              <a:solidFill>
                <a:srgbClr val="72AB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5" name="Google Shape;695;p37"/>
              <p:cNvSpPr/>
              <p:nvPr/>
            </p:nvSpPr>
            <p:spPr>
              <a:xfrm>
                <a:off x="3902" y="2093"/>
                <a:ext cx="322" cy="1"/>
              </a:xfrm>
              <a:prstGeom prst="rect">
                <a:avLst/>
              </a:prstGeom>
              <a:solidFill>
                <a:srgbClr val="74A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6" name="Google Shape;696;p37"/>
              <p:cNvSpPr/>
              <p:nvPr/>
            </p:nvSpPr>
            <p:spPr>
              <a:xfrm>
                <a:off x="3902" y="2094"/>
                <a:ext cx="322" cy="1"/>
              </a:xfrm>
              <a:prstGeom prst="rect">
                <a:avLst/>
              </a:prstGeom>
              <a:solidFill>
                <a:srgbClr val="76A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7" name="Google Shape;697;p37"/>
              <p:cNvSpPr/>
              <p:nvPr/>
            </p:nvSpPr>
            <p:spPr>
              <a:xfrm>
                <a:off x="3902" y="2095"/>
                <a:ext cx="322" cy="1"/>
              </a:xfrm>
              <a:prstGeom prst="rect">
                <a:avLst/>
              </a:prstGeom>
              <a:solidFill>
                <a:srgbClr val="76AD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8" name="Google Shape;698;p37"/>
              <p:cNvSpPr/>
              <p:nvPr/>
            </p:nvSpPr>
            <p:spPr>
              <a:xfrm>
                <a:off x="3902" y="2096"/>
                <a:ext cx="322" cy="1"/>
              </a:xfrm>
              <a:prstGeom prst="rect">
                <a:avLst/>
              </a:prstGeom>
              <a:solidFill>
                <a:srgbClr val="79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9" name="Google Shape;699;p37"/>
              <p:cNvSpPr/>
              <p:nvPr/>
            </p:nvSpPr>
            <p:spPr>
              <a:xfrm>
                <a:off x="3902" y="2097"/>
                <a:ext cx="322" cy="2"/>
              </a:xfrm>
              <a:prstGeom prst="rect">
                <a:avLst/>
              </a:prstGeom>
              <a:solidFill>
                <a:srgbClr val="79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0" name="Google Shape;700;p37"/>
              <p:cNvSpPr/>
              <p:nvPr/>
            </p:nvSpPr>
            <p:spPr>
              <a:xfrm>
                <a:off x="3902" y="2099"/>
                <a:ext cx="322" cy="1"/>
              </a:xfrm>
              <a:prstGeom prst="rect">
                <a:avLst/>
              </a:prstGeom>
              <a:solidFill>
                <a:srgbClr val="7B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1" name="Google Shape;701;p37"/>
              <p:cNvSpPr/>
              <p:nvPr/>
            </p:nvSpPr>
            <p:spPr>
              <a:xfrm>
                <a:off x="3902" y="2100"/>
                <a:ext cx="322" cy="1"/>
              </a:xfrm>
              <a:prstGeom prst="rect">
                <a:avLst/>
              </a:prstGeom>
              <a:solidFill>
                <a:srgbClr val="7BB0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2" name="Google Shape;702;p37"/>
              <p:cNvSpPr/>
              <p:nvPr/>
            </p:nvSpPr>
            <p:spPr>
              <a:xfrm>
                <a:off x="3902" y="2101"/>
                <a:ext cx="322" cy="1"/>
              </a:xfrm>
              <a:prstGeom prst="rect">
                <a:avLst/>
              </a:prstGeom>
              <a:solidFill>
                <a:srgbClr val="7FB3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3" name="Google Shape;703;p37"/>
              <p:cNvSpPr/>
              <p:nvPr/>
            </p:nvSpPr>
            <p:spPr>
              <a:xfrm>
                <a:off x="3902" y="2102"/>
                <a:ext cx="322" cy="1"/>
              </a:xfrm>
              <a:prstGeom prst="rect">
                <a:avLst/>
              </a:prstGeom>
              <a:solidFill>
                <a:srgbClr val="7FB3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4" name="Google Shape;704;p37"/>
              <p:cNvSpPr/>
              <p:nvPr/>
            </p:nvSpPr>
            <p:spPr>
              <a:xfrm>
                <a:off x="3902" y="2103"/>
                <a:ext cx="322" cy="1"/>
              </a:xfrm>
              <a:prstGeom prst="rect">
                <a:avLst/>
              </a:prstGeom>
              <a:solidFill>
                <a:srgbClr val="81B3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5" name="Google Shape;705;p37"/>
              <p:cNvSpPr/>
              <p:nvPr/>
            </p:nvSpPr>
            <p:spPr>
              <a:xfrm>
                <a:off x="3902" y="2104"/>
                <a:ext cx="322" cy="2"/>
              </a:xfrm>
              <a:prstGeom prst="rect">
                <a:avLst/>
              </a:prstGeom>
              <a:solidFill>
                <a:srgbClr val="82B5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6" name="Google Shape;706;p37"/>
              <p:cNvSpPr/>
              <p:nvPr/>
            </p:nvSpPr>
            <p:spPr>
              <a:xfrm>
                <a:off x="3902" y="2106"/>
                <a:ext cx="322" cy="1"/>
              </a:xfrm>
              <a:prstGeom prst="rect">
                <a:avLst/>
              </a:prstGeom>
              <a:solidFill>
                <a:srgbClr val="82B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7" name="Google Shape;707;p37"/>
              <p:cNvSpPr/>
              <p:nvPr/>
            </p:nvSpPr>
            <p:spPr>
              <a:xfrm>
                <a:off x="3902" y="2107"/>
                <a:ext cx="322" cy="1"/>
              </a:xfrm>
              <a:prstGeom prst="rect">
                <a:avLst/>
              </a:prstGeom>
              <a:solidFill>
                <a:srgbClr val="84B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8" name="Google Shape;708;p37"/>
              <p:cNvSpPr/>
              <p:nvPr/>
            </p:nvSpPr>
            <p:spPr>
              <a:xfrm>
                <a:off x="3902" y="2108"/>
                <a:ext cx="322" cy="1"/>
              </a:xfrm>
              <a:prstGeom prst="rect">
                <a:avLst/>
              </a:prstGeom>
              <a:solidFill>
                <a:srgbClr val="86B8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9" name="Google Shape;709;p37"/>
              <p:cNvSpPr/>
              <p:nvPr/>
            </p:nvSpPr>
            <p:spPr>
              <a:xfrm>
                <a:off x="3902" y="2109"/>
                <a:ext cx="322" cy="1"/>
              </a:xfrm>
              <a:prstGeom prst="rect">
                <a:avLst/>
              </a:prstGeom>
              <a:solidFill>
                <a:srgbClr val="88B8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0" name="Google Shape;710;p37"/>
              <p:cNvSpPr/>
              <p:nvPr/>
            </p:nvSpPr>
            <p:spPr>
              <a:xfrm>
                <a:off x="3902" y="2110"/>
                <a:ext cx="322" cy="1"/>
              </a:xfrm>
              <a:prstGeom prst="rect">
                <a:avLst/>
              </a:prstGeom>
              <a:solidFill>
                <a:srgbClr val="88B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1" name="Google Shape;711;p37"/>
              <p:cNvSpPr/>
              <p:nvPr/>
            </p:nvSpPr>
            <p:spPr>
              <a:xfrm>
                <a:off x="3902" y="2111"/>
                <a:ext cx="322" cy="2"/>
              </a:xfrm>
              <a:prstGeom prst="rect">
                <a:avLst/>
              </a:prstGeom>
              <a:solidFill>
                <a:srgbClr val="8CBA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2" name="Google Shape;712;p37"/>
              <p:cNvSpPr/>
              <p:nvPr/>
            </p:nvSpPr>
            <p:spPr>
              <a:xfrm>
                <a:off x="3902" y="2113"/>
                <a:ext cx="322" cy="1"/>
              </a:xfrm>
              <a:prstGeom prst="rect">
                <a:avLst/>
              </a:prstGeom>
              <a:solidFill>
                <a:srgbClr val="8CBA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3" name="Google Shape;713;p37"/>
              <p:cNvSpPr/>
              <p:nvPr/>
            </p:nvSpPr>
            <p:spPr>
              <a:xfrm>
                <a:off x="3902" y="2114"/>
                <a:ext cx="322" cy="1"/>
              </a:xfrm>
              <a:prstGeom prst="rect">
                <a:avLst/>
              </a:prstGeom>
              <a:solidFill>
                <a:srgbClr val="8CB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4" name="Google Shape;714;p37"/>
              <p:cNvSpPr/>
              <p:nvPr/>
            </p:nvSpPr>
            <p:spPr>
              <a:xfrm>
                <a:off x="3902" y="2115"/>
                <a:ext cx="322" cy="1"/>
              </a:xfrm>
              <a:prstGeom prst="rect">
                <a:avLst/>
              </a:prstGeom>
              <a:solidFill>
                <a:srgbClr val="8FBD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5" name="Google Shape;715;p37"/>
              <p:cNvSpPr/>
              <p:nvPr/>
            </p:nvSpPr>
            <p:spPr>
              <a:xfrm>
                <a:off x="3902" y="2116"/>
                <a:ext cx="322" cy="1"/>
              </a:xfrm>
              <a:prstGeom prst="rect">
                <a:avLst/>
              </a:prstGeom>
              <a:solidFill>
                <a:srgbClr val="8FBD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6" name="Google Shape;716;p37"/>
              <p:cNvSpPr/>
              <p:nvPr/>
            </p:nvSpPr>
            <p:spPr>
              <a:xfrm>
                <a:off x="3902" y="2117"/>
                <a:ext cx="322" cy="2"/>
              </a:xfrm>
              <a:prstGeom prst="rect">
                <a:avLst/>
              </a:prstGeom>
              <a:solidFill>
                <a:srgbClr val="91BD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7" name="Google Shape;717;p37"/>
              <p:cNvSpPr/>
              <p:nvPr/>
            </p:nvSpPr>
            <p:spPr>
              <a:xfrm>
                <a:off x="3902" y="2119"/>
                <a:ext cx="322" cy="1"/>
              </a:xfrm>
              <a:prstGeom prst="rect">
                <a:avLst/>
              </a:prstGeom>
              <a:solidFill>
                <a:srgbClr val="93BF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8" name="Google Shape;718;p37"/>
              <p:cNvSpPr/>
              <p:nvPr/>
            </p:nvSpPr>
            <p:spPr>
              <a:xfrm>
                <a:off x="3902" y="2120"/>
                <a:ext cx="322" cy="1"/>
              </a:xfrm>
              <a:prstGeom prst="rect">
                <a:avLst/>
              </a:prstGeom>
              <a:solidFill>
                <a:srgbClr val="93BF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9" name="Google Shape;719;p37"/>
              <p:cNvSpPr/>
              <p:nvPr/>
            </p:nvSpPr>
            <p:spPr>
              <a:xfrm>
                <a:off x="3902" y="2121"/>
                <a:ext cx="322" cy="1"/>
              </a:xfrm>
              <a:prstGeom prst="rect">
                <a:avLst/>
              </a:prstGeom>
              <a:solidFill>
                <a:srgbClr val="95BF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0" name="Google Shape;720;p37"/>
              <p:cNvSpPr/>
              <p:nvPr/>
            </p:nvSpPr>
            <p:spPr>
              <a:xfrm>
                <a:off x="3902" y="2122"/>
                <a:ext cx="322" cy="1"/>
              </a:xfrm>
              <a:prstGeom prst="rect">
                <a:avLst/>
              </a:prstGeom>
              <a:solidFill>
                <a:srgbClr val="97C2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1" name="Google Shape;721;p37"/>
              <p:cNvSpPr/>
              <p:nvPr/>
            </p:nvSpPr>
            <p:spPr>
              <a:xfrm>
                <a:off x="3902" y="2123"/>
                <a:ext cx="322" cy="1"/>
              </a:xfrm>
              <a:prstGeom prst="rect">
                <a:avLst/>
              </a:prstGeom>
              <a:solidFill>
                <a:srgbClr val="99C2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2" name="Google Shape;722;p37"/>
              <p:cNvSpPr/>
              <p:nvPr/>
            </p:nvSpPr>
            <p:spPr>
              <a:xfrm>
                <a:off x="3902" y="2124"/>
                <a:ext cx="322" cy="2"/>
              </a:xfrm>
              <a:prstGeom prst="rect">
                <a:avLst/>
              </a:prstGeom>
              <a:solidFill>
                <a:srgbClr val="99C2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3" name="Google Shape;723;p37"/>
              <p:cNvSpPr/>
              <p:nvPr/>
            </p:nvSpPr>
            <p:spPr>
              <a:xfrm>
                <a:off x="3902" y="2126"/>
                <a:ext cx="322" cy="1"/>
              </a:xfrm>
              <a:prstGeom prst="rect">
                <a:avLst/>
              </a:prstGeom>
              <a:solidFill>
                <a:srgbClr val="9BC4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4" name="Google Shape;724;p37"/>
              <p:cNvSpPr/>
              <p:nvPr/>
            </p:nvSpPr>
            <p:spPr>
              <a:xfrm>
                <a:off x="3902" y="2127"/>
                <a:ext cx="322" cy="1"/>
              </a:xfrm>
              <a:prstGeom prst="rect">
                <a:avLst/>
              </a:prstGeom>
              <a:solidFill>
                <a:srgbClr val="9DC4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5" name="Google Shape;725;p37"/>
              <p:cNvSpPr/>
              <p:nvPr/>
            </p:nvSpPr>
            <p:spPr>
              <a:xfrm>
                <a:off x="3902" y="2128"/>
                <a:ext cx="322" cy="1"/>
              </a:xfrm>
              <a:prstGeom prst="rect">
                <a:avLst/>
              </a:prstGeom>
              <a:solidFill>
                <a:srgbClr val="9DC4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6" name="Google Shape;726;p37"/>
              <p:cNvSpPr/>
              <p:nvPr/>
            </p:nvSpPr>
            <p:spPr>
              <a:xfrm>
                <a:off x="3902" y="2129"/>
                <a:ext cx="322" cy="1"/>
              </a:xfrm>
              <a:prstGeom prst="rect">
                <a:avLst/>
              </a:prstGeom>
              <a:solidFill>
                <a:srgbClr val="A1C7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7" name="Google Shape;727;p37"/>
              <p:cNvSpPr/>
              <p:nvPr/>
            </p:nvSpPr>
            <p:spPr>
              <a:xfrm>
                <a:off x="3902" y="2130"/>
                <a:ext cx="322" cy="1"/>
              </a:xfrm>
              <a:prstGeom prst="rect">
                <a:avLst/>
              </a:prstGeom>
              <a:solidFill>
                <a:srgbClr val="A1C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8" name="Google Shape;728;p37"/>
              <p:cNvSpPr/>
              <p:nvPr/>
            </p:nvSpPr>
            <p:spPr>
              <a:xfrm>
                <a:off x="3902" y="2131"/>
                <a:ext cx="322" cy="2"/>
              </a:xfrm>
              <a:prstGeom prst="rect">
                <a:avLst/>
              </a:prstGeom>
              <a:solidFill>
                <a:srgbClr val="A1C7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9" name="Google Shape;729;p37"/>
              <p:cNvSpPr/>
              <p:nvPr/>
            </p:nvSpPr>
            <p:spPr>
              <a:xfrm>
                <a:off x="3902" y="2133"/>
                <a:ext cx="322" cy="1"/>
              </a:xfrm>
              <a:prstGeom prst="rect">
                <a:avLst/>
              </a:prstGeom>
              <a:solidFill>
                <a:srgbClr val="A5C9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0" name="Google Shape;730;p37"/>
              <p:cNvSpPr/>
              <p:nvPr/>
            </p:nvSpPr>
            <p:spPr>
              <a:xfrm>
                <a:off x="3902" y="2134"/>
                <a:ext cx="322" cy="1"/>
              </a:xfrm>
              <a:prstGeom prst="rect">
                <a:avLst/>
              </a:prstGeom>
              <a:solidFill>
                <a:srgbClr val="A5C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1" name="Google Shape;731;p37"/>
              <p:cNvSpPr/>
              <p:nvPr/>
            </p:nvSpPr>
            <p:spPr>
              <a:xfrm>
                <a:off x="3902" y="2135"/>
                <a:ext cx="322" cy="1"/>
              </a:xfrm>
              <a:prstGeom prst="rect">
                <a:avLst/>
              </a:prstGeom>
              <a:solidFill>
                <a:srgbClr val="A5C9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2" name="Google Shape;732;p37"/>
              <p:cNvSpPr/>
              <p:nvPr/>
            </p:nvSpPr>
            <p:spPr>
              <a:xfrm>
                <a:off x="3902" y="2136"/>
                <a:ext cx="322" cy="1"/>
              </a:xfrm>
              <a:prstGeom prst="rect">
                <a:avLst/>
              </a:prstGeom>
              <a:solidFill>
                <a:srgbClr val="A9C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3" name="Google Shape;733;p37"/>
              <p:cNvSpPr/>
              <p:nvPr/>
            </p:nvSpPr>
            <p:spPr>
              <a:xfrm>
                <a:off x="3902" y="2137"/>
                <a:ext cx="322" cy="2"/>
              </a:xfrm>
              <a:prstGeom prst="rect">
                <a:avLst/>
              </a:prstGeom>
              <a:solidFill>
                <a:srgbClr val="A9CC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4" name="Google Shape;734;p37"/>
              <p:cNvSpPr/>
              <p:nvPr/>
            </p:nvSpPr>
            <p:spPr>
              <a:xfrm>
                <a:off x="3902" y="2139"/>
                <a:ext cx="322" cy="1"/>
              </a:xfrm>
              <a:prstGeom prst="rect">
                <a:avLst/>
              </a:prstGeom>
              <a:solidFill>
                <a:srgbClr val="A9CC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5" name="Google Shape;735;p37"/>
              <p:cNvSpPr/>
              <p:nvPr/>
            </p:nvSpPr>
            <p:spPr>
              <a:xfrm>
                <a:off x="3902" y="2140"/>
                <a:ext cx="322" cy="1"/>
              </a:xfrm>
              <a:prstGeom prst="rect">
                <a:avLst/>
              </a:prstGeom>
              <a:solidFill>
                <a:srgbClr val="AEC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6" name="Google Shape;736;p37"/>
              <p:cNvSpPr/>
              <p:nvPr/>
            </p:nvSpPr>
            <p:spPr>
              <a:xfrm>
                <a:off x="3902" y="2141"/>
                <a:ext cx="322" cy="1"/>
              </a:xfrm>
              <a:prstGeom prst="rect">
                <a:avLst/>
              </a:prstGeom>
              <a:solidFill>
                <a:srgbClr val="AECF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7" name="Google Shape;737;p37"/>
              <p:cNvSpPr/>
              <p:nvPr/>
            </p:nvSpPr>
            <p:spPr>
              <a:xfrm>
                <a:off x="3902" y="2142"/>
                <a:ext cx="322" cy="1"/>
              </a:xfrm>
              <a:prstGeom prst="rect">
                <a:avLst/>
              </a:prstGeom>
              <a:solidFill>
                <a:srgbClr val="AECF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8" name="Google Shape;738;p37"/>
              <p:cNvSpPr/>
              <p:nvPr/>
            </p:nvSpPr>
            <p:spPr>
              <a:xfrm>
                <a:off x="3902" y="2143"/>
                <a:ext cx="322" cy="1"/>
              </a:xfrm>
              <a:prstGeom prst="rect">
                <a:avLst/>
              </a:prstGeom>
              <a:solidFill>
                <a:srgbClr val="B1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9" name="Google Shape;739;p37"/>
              <p:cNvSpPr/>
              <p:nvPr/>
            </p:nvSpPr>
            <p:spPr>
              <a:xfrm>
                <a:off x="3902" y="2144"/>
                <a:ext cx="322" cy="2"/>
              </a:xfrm>
              <a:prstGeom prst="rect">
                <a:avLst/>
              </a:prstGeom>
              <a:solidFill>
                <a:srgbClr val="B2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0" name="Google Shape;740;p37"/>
              <p:cNvSpPr/>
              <p:nvPr/>
            </p:nvSpPr>
            <p:spPr>
              <a:xfrm>
                <a:off x="3902" y="2146"/>
                <a:ext cx="322" cy="1"/>
              </a:xfrm>
              <a:prstGeom prst="rect">
                <a:avLst/>
              </a:prstGeom>
              <a:solidFill>
                <a:srgbClr val="B3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1" name="Google Shape;741;p37"/>
              <p:cNvSpPr/>
              <p:nvPr/>
            </p:nvSpPr>
            <p:spPr>
              <a:xfrm>
                <a:off x="3902" y="2147"/>
                <a:ext cx="322" cy="1"/>
              </a:xfrm>
              <a:prstGeom prst="rect">
                <a:avLst/>
              </a:prstGeom>
              <a:solidFill>
                <a:srgbClr val="B6D4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2" name="Google Shape;742;p37"/>
              <p:cNvSpPr/>
              <p:nvPr/>
            </p:nvSpPr>
            <p:spPr>
              <a:xfrm>
                <a:off x="3902" y="2148"/>
                <a:ext cx="322" cy="1"/>
              </a:xfrm>
              <a:prstGeom prst="rect">
                <a:avLst/>
              </a:prstGeom>
              <a:solidFill>
                <a:srgbClr val="B7D4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3" name="Google Shape;743;p37"/>
              <p:cNvSpPr/>
              <p:nvPr/>
            </p:nvSpPr>
            <p:spPr>
              <a:xfrm>
                <a:off x="3902" y="2149"/>
                <a:ext cx="322" cy="1"/>
              </a:xfrm>
              <a:prstGeom prst="rect">
                <a:avLst/>
              </a:prstGeom>
              <a:solidFill>
                <a:srgbClr val="B6D4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4" name="Google Shape;744;p37"/>
              <p:cNvSpPr/>
              <p:nvPr/>
            </p:nvSpPr>
            <p:spPr>
              <a:xfrm>
                <a:off x="3902" y="2150"/>
                <a:ext cx="322" cy="1"/>
              </a:xfrm>
              <a:prstGeom prst="rect">
                <a:avLst/>
              </a:prstGeom>
              <a:solidFill>
                <a:srgbClr val="BA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5" name="Google Shape;745;p37"/>
              <p:cNvSpPr/>
              <p:nvPr/>
            </p:nvSpPr>
            <p:spPr>
              <a:xfrm>
                <a:off x="3902" y="2151"/>
                <a:ext cx="322" cy="2"/>
              </a:xfrm>
              <a:prstGeom prst="rect">
                <a:avLst/>
              </a:prstGeom>
              <a:solidFill>
                <a:srgbClr val="BB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6" name="Google Shape;746;p37"/>
              <p:cNvSpPr/>
              <p:nvPr/>
            </p:nvSpPr>
            <p:spPr>
              <a:xfrm>
                <a:off x="3902" y="2153"/>
                <a:ext cx="322" cy="1"/>
              </a:xfrm>
              <a:prstGeom prst="rect">
                <a:avLst/>
              </a:prstGeom>
              <a:solidFill>
                <a:srgbClr val="BB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7" name="Google Shape;747;p37"/>
              <p:cNvSpPr/>
              <p:nvPr/>
            </p:nvSpPr>
            <p:spPr>
              <a:xfrm>
                <a:off x="3902" y="2154"/>
                <a:ext cx="322" cy="1"/>
              </a:xfrm>
              <a:prstGeom prst="rect">
                <a:avLst/>
              </a:prstGeom>
              <a:solidFill>
                <a:srgbClr val="BFD9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8" name="Google Shape;748;p37"/>
              <p:cNvSpPr/>
              <p:nvPr/>
            </p:nvSpPr>
            <p:spPr>
              <a:xfrm>
                <a:off x="3902" y="2155"/>
                <a:ext cx="322" cy="1"/>
              </a:xfrm>
              <a:prstGeom prst="rect">
                <a:avLst/>
              </a:prstGeom>
              <a:solidFill>
                <a:srgbClr val="BED9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9" name="Google Shape;749;p37"/>
              <p:cNvSpPr/>
              <p:nvPr/>
            </p:nvSpPr>
            <p:spPr>
              <a:xfrm>
                <a:off x="3902" y="2156"/>
                <a:ext cx="322" cy="1"/>
              </a:xfrm>
              <a:prstGeom prst="rect">
                <a:avLst/>
              </a:prstGeom>
              <a:solidFill>
                <a:srgbClr val="BFD9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0" name="Google Shape;750;p37"/>
              <p:cNvSpPr/>
              <p:nvPr/>
            </p:nvSpPr>
            <p:spPr>
              <a:xfrm>
                <a:off x="3902" y="2157"/>
                <a:ext cx="322" cy="2"/>
              </a:xfrm>
              <a:prstGeom prst="rect">
                <a:avLst/>
              </a:prstGeom>
              <a:solidFill>
                <a:srgbClr val="C2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1" name="Google Shape;751;p37"/>
              <p:cNvSpPr/>
              <p:nvPr/>
            </p:nvSpPr>
            <p:spPr>
              <a:xfrm>
                <a:off x="3902" y="2159"/>
                <a:ext cx="322" cy="1"/>
              </a:xfrm>
              <a:prstGeom prst="rect">
                <a:avLst/>
              </a:prstGeom>
              <a:solidFill>
                <a:srgbClr val="C4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2" name="Google Shape;752;p37"/>
              <p:cNvSpPr/>
              <p:nvPr/>
            </p:nvSpPr>
            <p:spPr>
              <a:xfrm>
                <a:off x="3902" y="2160"/>
                <a:ext cx="322" cy="1"/>
              </a:xfrm>
              <a:prstGeom prst="rect">
                <a:avLst/>
              </a:prstGeom>
              <a:solidFill>
                <a:srgbClr val="C4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3" name="Google Shape;753;p37"/>
              <p:cNvSpPr/>
              <p:nvPr/>
            </p:nvSpPr>
            <p:spPr>
              <a:xfrm>
                <a:off x="3902" y="2161"/>
                <a:ext cx="322" cy="1"/>
              </a:xfrm>
              <a:prstGeom prst="rect">
                <a:avLst/>
              </a:prstGeom>
              <a:solidFill>
                <a:srgbClr val="C6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4" name="Google Shape;754;p37"/>
              <p:cNvSpPr/>
              <p:nvPr/>
            </p:nvSpPr>
            <p:spPr>
              <a:xfrm>
                <a:off x="3902" y="2162"/>
                <a:ext cx="322" cy="1"/>
              </a:xfrm>
              <a:prstGeom prst="rect">
                <a:avLst/>
              </a:prstGeom>
              <a:solidFill>
                <a:srgbClr val="C7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5" name="Google Shape;755;p37"/>
              <p:cNvSpPr/>
              <p:nvPr/>
            </p:nvSpPr>
            <p:spPr>
              <a:xfrm>
                <a:off x="3902" y="2163"/>
                <a:ext cx="322" cy="1"/>
              </a:xfrm>
              <a:prstGeom prst="rect">
                <a:avLst/>
              </a:prstGeom>
              <a:solidFill>
                <a:srgbClr val="C8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6" name="Google Shape;756;p37"/>
              <p:cNvSpPr/>
              <p:nvPr/>
            </p:nvSpPr>
            <p:spPr>
              <a:xfrm>
                <a:off x="3902" y="2164"/>
                <a:ext cx="322" cy="2"/>
              </a:xfrm>
              <a:prstGeom prst="rect">
                <a:avLst/>
              </a:prstGeom>
              <a:solidFill>
                <a:srgbClr val="CB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7" name="Google Shape;757;p37"/>
              <p:cNvSpPr/>
              <p:nvPr/>
            </p:nvSpPr>
            <p:spPr>
              <a:xfrm>
                <a:off x="3902" y="2166"/>
                <a:ext cx="322" cy="1"/>
              </a:xfrm>
              <a:prstGeom prst="rect">
                <a:avLst/>
              </a:prstGeom>
              <a:solidFill>
                <a:srgbClr val="CC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8" name="Google Shape;758;p37"/>
              <p:cNvSpPr/>
              <p:nvPr/>
            </p:nvSpPr>
            <p:spPr>
              <a:xfrm>
                <a:off x="3902" y="2167"/>
                <a:ext cx="322" cy="1"/>
              </a:xfrm>
              <a:prstGeom prst="rect">
                <a:avLst/>
              </a:prstGeom>
              <a:solidFill>
                <a:srgbClr val="CD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9" name="Google Shape;759;p37"/>
              <p:cNvSpPr/>
              <p:nvPr/>
            </p:nvSpPr>
            <p:spPr>
              <a:xfrm>
                <a:off x="3902" y="2168"/>
                <a:ext cx="322" cy="1"/>
              </a:xfrm>
              <a:prstGeom prst="rect">
                <a:avLst/>
              </a:prstGeom>
              <a:solidFill>
                <a:srgbClr val="CF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0" name="Google Shape;760;p37"/>
              <p:cNvSpPr/>
              <p:nvPr/>
            </p:nvSpPr>
            <p:spPr>
              <a:xfrm>
                <a:off x="3902" y="2169"/>
                <a:ext cx="322" cy="1"/>
              </a:xfrm>
              <a:prstGeom prst="rect">
                <a:avLst/>
              </a:prstGeom>
              <a:solidFill>
                <a:srgbClr val="D0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1" name="Google Shape;761;p37"/>
              <p:cNvSpPr/>
              <p:nvPr/>
            </p:nvSpPr>
            <p:spPr>
              <a:xfrm>
                <a:off x="3902" y="2170"/>
                <a:ext cx="322" cy="1"/>
              </a:xfrm>
              <a:prstGeom prst="rect">
                <a:avLst/>
              </a:prstGeom>
              <a:solidFill>
                <a:srgbClr val="D1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2" name="Google Shape;762;p37"/>
              <p:cNvSpPr/>
              <p:nvPr/>
            </p:nvSpPr>
            <p:spPr>
              <a:xfrm>
                <a:off x="3902" y="2171"/>
                <a:ext cx="322" cy="2"/>
              </a:xfrm>
              <a:prstGeom prst="rect">
                <a:avLst/>
              </a:prstGeom>
              <a:solidFill>
                <a:srgbClr val="D4E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3" name="Google Shape;763;p37"/>
              <p:cNvSpPr/>
              <p:nvPr/>
            </p:nvSpPr>
            <p:spPr>
              <a:xfrm>
                <a:off x="3902" y="2173"/>
                <a:ext cx="322" cy="1"/>
              </a:xfrm>
              <a:prstGeom prst="rect">
                <a:avLst/>
              </a:prstGeom>
              <a:solidFill>
                <a:srgbClr val="D5E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4" name="Google Shape;764;p37"/>
              <p:cNvSpPr/>
              <p:nvPr/>
            </p:nvSpPr>
            <p:spPr>
              <a:xfrm>
                <a:off x="3902" y="2174"/>
                <a:ext cx="322" cy="1"/>
              </a:xfrm>
              <a:prstGeom prst="rect">
                <a:avLst/>
              </a:prstGeom>
              <a:solidFill>
                <a:srgbClr val="D5E6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5" name="Google Shape;765;p37"/>
              <p:cNvSpPr/>
              <p:nvPr/>
            </p:nvSpPr>
            <p:spPr>
              <a:xfrm>
                <a:off x="3902" y="2175"/>
                <a:ext cx="322" cy="1"/>
              </a:xfrm>
              <a:prstGeom prst="rect">
                <a:avLst/>
              </a:prstGeom>
              <a:solidFill>
                <a:srgbClr val="D8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6" name="Google Shape;766;p37"/>
              <p:cNvSpPr/>
              <p:nvPr/>
            </p:nvSpPr>
            <p:spPr>
              <a:xfrm>
                <a:off x="3902" y="2176"/>
                <a:ext cx="322" cy="1"/>
              </a:xfrm>
              <a:prstGeom prst="rect">
                <a:avLst/>
              </a:prstGeom>
              <a:solidFill>
                <a:srgbClr val="D9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7" name="Google Shape;767;p37"/>
              <p:cNvSpPr/>
              <p:nvPr/>
            </p:nvSpPr>
            <p:spPr>
              <a:xfrm>
                <a:off x="3902" y="2177"/>
                <a:ext cx="322" cy="2"/>
              </a:xfrm>
              <a:prstGeom prst="rect">
                <a:avLst/>
              </a:prstGeom>
              <a:solidFill>
                <a:srgbClr val="D9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8" name="Google Shape;768;p37"/>
              <p:cNvSpPr/>
              <p:nvPr/>
            </p:nvSpPr>
            <p:spPr>
              <a:xfrm>
                <a:off x="3902" y="2179"/>
                <a:ext cx="322" cy="1"/>
              </a:xfrm>
              <a:prstGeom prst="rect">
                <a:avLst/>
              </a:prstGeom>
              <a:solidFill>
                <a:srgbClr val="DDE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9" name="Google Shape;769;p37"/>
              <p:cNvSpPr/>
              <p:nvPr/>
            </p:nvSpPr>
            <p:spPr>
              <a:xfrm>
                <a:off x="3902" y="2180"/>
                <a:ext cx="322" cy="1"/>
              </a:xfrm>
              <a:prstGeom prst="rect">
                <a:avLst/>
              </a:prstGeom>
              <a:solidFill>
                <a:srgbClr val="DDE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0" name="Google Shape;770;p37"/>
              <p:cNvSpPr/>
              <p:nvPr/>
            </p:nvSpPr>
            <p:spPr>
              <a:xfrm>
                <a:off x="3902" y="2181"/>
                <a:ext cx="322" cy="1"/>
              </a:xfrm>
              <a:prstGeom prst="rect">
                <a:avLst/>
              </a:prstGeom>
              <a:solidFill>
                <a:srgbClr val="E0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1" name="Google Shape;771;p37"/>
              <p:cNvSpPr/>
              <p:nvPr/>
            </p:nvSpPr>
            <p:spPr>
              <a:xfrm>
                <a:off x="3902" y="2182"/>
                <a:ext cx="322" cy="1"/>
              </a:xfrm>
              <a:prstGeom prst="rect">
                <a:avLst/>
              </a:prstGeom>
              <a:solidFill>
                <a:srgbClr val="E1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2" name="Google Shape;772;p37"/>
              <p:cNvSpPr/>
              <p:nvPr/>
            </p:nvSpPr>
            <p:spPr>
              <a:xfrm>
                <a:off x="3902" y="2183"/>
                <a:ext cx="322" cy="1"/>
              </a:xfrm>
              <a:prstGeom prst="rect">
                <a:avLst/>
              </a:prstGeom>
              <a:solidFill>
                <a:srgbClr val="E2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3" name="Google Shape;773;p37"/>
              <p:cNvSpPr/>
              <p:nvPr/>
            </p:nvSpPr>
            <p:spPr>
              <a:xfrm>
                <a:off x="3902" y="2184"/>
                <a:ext cx="322" cy="2"/>
              </a:xfrm>
              <a:prstGeom prst="rect">
                <a:avLst/>
              </a:prstGeom>
              <a:solidFill>
                <a:srgbClr val="E4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4" name="Google Shape;774;p37"/>
              <p:cNvSpPr/>
              <p:nvPr/>
            </p:nvSpPr>
            <p:spPr>
              <a:xfrm>
                <a:off x="3902" y="2186"/>
                <a:ext cx="322" cy="1"/>
              </a:xfrm>
              <a:prstGeom prst="rect">
                <a:avLst/>
              </a:prstGeom>
              <a:solidFill>
                <a:srgbClr val="E5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5" name="Google Shape;775;p37"/>
              <p:cNvSpPr/>
              <p:nvPr/>
            </p:nvSpPr>
            <p:spPr>
              <a:xfrm>
                <a:off x="3902" y="2187"/>
                <a:ext cx="322" cy="1"/>
              </a:xfrm>
              <a:prstGeom prst="rect">
                <a:avLst/>
              </a:prstGeom>
              <a:solidFill>
                <a:srgbClr val="E6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6" name="Google Shape;776;p37"/>
              <p:cNvSpPr/>
              <p:nvPr/>
            </p:nvSpPr>
            <p:spPr>
              <a:xfrm>
                <a:off x="3902" y="2188"/>
                <a:ext cx="322" cy="1"/>
              </a:xfrm>
              <a:prstGeom prst="rect">
                <a:avLst/>
              </a:prstGeom>
              <a:solidFill>
                <a:srgbClr val="E9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7" name="Google Shape;777;p37"/>
              <p:cNvSpPr/>
              <p:nvPr/>
            </p:nvSpPr>
            <p:spPr>
              <a:xfrm>
                <a:off x="3902" y="2189"/>
                <a:ext cx="322" cy="1"/>
              </a:xfrm>
              <a:prstGeom prst="rect">
                <a:avLst/>
              </a:prstGeom>
              <a:solidFill>
                <a:srgbClr val="EA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8" name="Google Shape;778;p37"/>
              <p:cNvSpPr/>
              <p:nvPr/>
            </p:nvSpPr>
            <p:spPr>
              <a:xfrm>
                <a:off x="3902" y="2190"/>
                <a:ext cx="322" cy="1"/>
              </a:xfrm>
              <a:prstGeom prst="rect">
                <a:avLst/>
              </a:prstGeom>
              <a:solidFill>
                <a:srgbClr val="EA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9" name="Google Shape;779;p37"/>
              <p:cNvSpPr/>
              <p:nvPr/>
            </p:nvSpPr>
            <p:spPr>
              <a:xfrm>
                <a:off x="3902" y="2191"/>
                <a:ext cx="322" cy="2"/>
              </a:xfrm>
              <a:prstGeom prst="rect">
                <a:avLst/>
              </a:prstGeom>
              <a:solidFill>
                <a:srgbClr val="ED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0" name="Google Shape;780;p37"/>
              <p:cNvSpPr/>
              <p:nvPr/>
            </p:nvSpPr>
            <p:spPr>
              <a:xfrm>
                <a:off x="3902" y="2193"/>
                <a:ext cx="322" cy="1"/>
              </a:xfrm>
              <a:prstGeom prst="rect">
                <a:avLst/>
              </a:prstGeom>
              <a:solidFill>
                <a:srgbClr val="EE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1" name="Google Shape;781;p37"/>
              <p:cNvSpPr/>
              <p:nvPr/>
            </p:nvSpPr>
            <p:spPr>
              <a:xfrm>
                <a:off x="3902" y="2194"/>
                <a:ext cx="322" cy="1"/>
              </a:xfrm>
              <a:prstGeom prst="rect">
                <a:avLst/>
              </a:prstGeom>
              <a:solidFill>
                <a:srgbClr val="EF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2" name="Google Shape;782;p37"/>
              <p:cNvSpPr/>
              <p:nvPr/>
            </p:nvSpPr>
            <p:spPr>
              <a:xfrm>
                <a:off x="3902" y="2195"/>
                <a:ext cx="322" cy="1"/>
              </a:xfrm>
              <a:prstGeom prst="rect">
                <a:avLst/>
              </a:prstGeom>
              <a:solidFill>
                <a:srgbClr val="F1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3" name="Google Shape;783;p37"/>
              <p:cNvSpPr/>
              <p:nvPr/>
            </p:nvSpPr>
            <p:spPr>
              <a:xfrm>
                <a:off x="3902" y="2196"/>
                <a:ext cx="322" cy="1"/>
              </a:xfrm>
              <a:prstGeom prst="rect">
                <a:avLst/>
              </a:prstGeom>
              <a:solidFill>
                <a:srgbClr val="F2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4" name="Google Shape;784;p37"/>
              <p:cNvSpPr/>
              <p:nvPr/>
            </p:nvSpPr>
            <p:spPr>
              <a:xfrm>
                <a:off x="3902" y="2197"/>
                <a:ext cx="322" cy="2"/>
              </a:xfrm>
              <a:prstGeom prst="rect">
                <a:avLst/>
              </a:prstGeom>
              <a:solidFill>
                <a:srgbClr val="F3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5" name="Google Shape;785;p37"/>
              <p:cNvSpPr/>
              <p:nvPr/>
            </p:nvSpPr>
            <p:spPr>
              <a:xfrm>
                <a:off x="3902" y="2199"/>
                <a:ext cx="322" cy="1"/>
              </a:xfrm>
              <a:prstGeom prst="rect">
                <a:avLst/>
              </a:prstGeom>
              <a:solidFill>
                <a:srgbClr val="F6FA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6" name="Google Shape;786;p37"/>
              <p:cNvSpPr/>
              <p:nvPr/>
            </p:nvSpPr>
            <p:spPr>
              <a:xfrm>
                <a:off x="3902" y="2200"/>
                <a:ext cx="322" cy="1"/>
              </a:xfrm>
              <a:prstGeom prst="rect">
                <a:avLst/>
              </a:prstGeom>
              <a:solidFill>
                <a:srgbClr val="F7FA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7" name="Google Shape;787;p37"/>
              <p:cNvSpPr/>
              <p:nvPr/>
            </p:nvSpPr>
            <p:spPr>
              <a:xfrm>
                <a:off x="3902" y="2201"/>
                <a:ext cx="322" cy="1"/>
              </a:xfrm>
              <a:prstGeom prst="rect">
                <a:avLst/>
              </a:prstGeom>
              <a:solidFill>
                <a:srgbClr val="FAFC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8" name="Google Shape;788;p37"/>
              <p:cNvSpPr/>
              <p:nvPr/>
            </p:nvSpPr>
            <p:spPr>
              <a:xfrm>
                <a:off x="3902" y="2202"/>
                <a:ext cx="322" cy="1"/>
              </a:xfrm>
              <a:prstGeom prst="rect">
                <a:avLst/>
              </a:prstGeom>
              <a:solidFill>
                <a:srgbClr val="FA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9" name="Google Shape;789;p37"/>
              <p:cNvSpPr/>
              <p:nvPr/>
            </p:nvSpPr>
            <p:spPr>
              <a:xfrm>
                <a:off x="3902" y="2203"/>
                <a:ext cx="322" cy="1"/>
              </a:xfrm>
              <a:prstGeom prst="rect">
                <a:avLst/>
              </a:prstGeom>
              <a:solidFill>
                <a:srgbClr val="FB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0" name="Google Shape;790;p37"/>
              <p:cNvSpPr/>
              <p:nvPr/>
            </p:nvSpPr>
            <p:spPr>
              <a:xfrm>
                <a:off x="3902" y="2204"/>
                <a:ext cx="322" cy="2"/>
              </a:xfrm>
              <a:prstGeom prst="rect">
                <a:avLst/>
              </a:prstGeom>
              <a:solidFill>
                <a:srgbClr val="FE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1" name="Google Shape;791;p37"/>
              <p:cNvSpPr/>
              <p:nvPr/>
            </p:nvSpPr>
            <p:spPr>
              <a:xfrm>
                <a:off x="3902" y="2206"/>
                <a:ext cx="322" cy="1"/>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2" name="Google Shape;792;p37"/>
              <p:cNvSpPr/>
              <p:nvPr/>
            </p:nvSpPr>
            <p:spPr>
              <a:xfrm>
                <a:off x="4314" y="1967"/>
                <a:ext cx="814"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EVI </a:t>
                </a:r>
                <a:br>
                  <a:rPr lang="en-US" sz="1400" b="0" i="0" u="none" strike="noStrike" cap="none" dirty="0">
                    <a:solidFill>
                      <a:srgbClr val="000000"/>
                    </a:solidFill>
                    <a:latin typeface="Century Gothic"/>
                    <a:ea typeface="Century Gothic"/>
                    <a:cs typeface="Century Gothic"/>
                    <a:sym typeface="Century Gothic"/>
                  </a:rPr>
                </a:br>
                <a:r>
                  <a:rPr lang="es-419" sz="1400" b="0" i="0" u="none" strike="noStrike" cap="none" dirty="0">
                    <a:solidFill>
                      <a:srgbClr val="000000"/>
                    </a:solidFill>
                    <a:latin typeface="Century Gothic"/>
                    <a:ea typeface="Century Gothic"/>
                    <a:cs typeface="Century Gothic"/>
                    <a:sym typeface="Century Gothic"/>
                  </a:rPr>
                  <a:t>Aumentó</a:t>
                </a:r>
                <a:endParaRPr lang="es-419" sz="1400" b="0" i="0" u="none" strike="noStrike" cap="none" dirty="0">
                  <a:solidFill>
                    <a:schemeClr val="dk1"/>
                  </a:solidFill>
                  <a:latin typeface="Century Gothic"/>
                  <a:ea typeface="Century Gothic"/>
                  <a:cs typeface="Century Gothic"/>
                  <a:sym typeface="Century Gothic"/>
                </a:endParaRPr>
              </a:p>
            </p:txBody>
          </p:sp>
          <p:sp>
            <p:nvSpPr>
              <p:cNvPr id="793" name="Google Shape;793;p37"/>
              <p:cNvSpPr/>
              <p:nvPr/>
            </p:nvSpPr>
            <p:spPr>
              <a:xfrm>
                <a:off x="3902" y="2207"/>
                <a:ext cx="322" cy="1"/>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4" name="Google Shape;794;p37"/>
              <p:cNvSpPr/>
              <p:nvPr/>
            </p:nvSpPr>
            <p:spPr>
              <a:xfrm>
                <a:off x="3902" y="2208"/>
                <a:ext cx="322" cy="1"/>
              </a:xfrm>
              <a:prstGeom prst="rect">
                <a:avLst/>
              </a:prstGeom>
              <a:solidFill>
                <a:srgbClr val="FFFE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5" name="Google Shape;795;p37"/>
              <p:cNvSpPr/>
              <p:nvPr/>
            </p:nvSpPr>
            <p:spPr>
              <a:xfrm>
                <a:off x="3902" y="2209"/>
                <a:ext cx="322" cy="1"/>
              </a:xfrm>
              <a:prstGeom prst="rect">
                <a:avLst/>
              </a:prstGeom>
              <a:solidFill>
                <a:srgbClr val="FFFE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6" name="Google Shape;796;p37"/>
              <p:cNvSpPr/>
              <p:nvPr/>
            </p:nvSpPr>
            <p:spPr>
              <a:xfrm>
                <a:off x="3902" y="2210"/>
                <a:ext cx="322" cy="1"/>
              </a:xfrm>
              <a:prstGeom prst="rect">
                <a:avLst/>
              </a:prstGeom>
              <a:solidFill>
                <a:srgbClr val="FCFA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7" name="Google Shape;797;p37"/>
              <p:cNvSpPr/>
              <p:nvPr/>
            </p:nvSpPr>
            <p:spPr>
              <a:xfrm>
                <a:off x="3902" y="2211"/>
                <a:ext cx="322" cy="2"/>
              </a:xfrm>
              <a:prstGeom prst="rect">
                <a:avLst/>
              </a:prstGeom>
              <a:solidFill>
                <a:srgbClr val="FCF9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8" name="Google Shape;798;p37"/>
              <p:cNvSpPr/>
              <p:nvPr/>
            </p:nvSpPr>
            <p:spPr>
              <a:xfrm>
                <a:off x="3902" y="2213"/>
                <a:ext cx="322" cy="1"/>
              </a:xfrm>
              <a:prstGeom prst="rect">
                <a:avLst/>
              </a:prstGeom>
              <a:solidFill>
                <a:srgbClr val="FCF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9" name="Google Shape;799;p37"/>
              <p:cNvSpPr/>
              <p:nvPr/>
            </p:nvSpPr>
            <p:spPr>
              <a:xfrm>
                <a:off x="3902" y="2214"/>
                <a:ext cx="322" cy="1"/>
              </a:xfrm>
              <a:prstGeom prst="rect">
                <a:avLst/>
              </a:prstGeom>
              <a:solidFill>
                <a:srgbClr val="FCF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0" name="Google Shape;800;p37"/>
              <p:cNvSpPr/>
              <p:nvPr/>
            </p:nvSpPr>
            <p:spPr>
              <a:xfrm>
                <a:off x="3902" y="2215"/>
                <a:ext cx="322" cy="1"/>
              </a:xfrm>
              <a:prstGeom prst="rect">
                <a:avLst/>
              </a:prstGeom>
              <a:solidFill>
                <a:srgbClr val="FAF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1" name="Google Shape;801;p37"/>
              <p:cNvSpPr/>
              <p:nvPr/>
            </p:nvSpPr>
            <p:spPr>
              <a:xfrm>
                <a:off x="3902" y="2216"/>
                <a:ext cx="322" cy="1"/>
              </a:xfrm>
              <a:prstGeom prst="rect">
                <a:avLst/>
              </a:prstGeom>
              <a:solidFill>
                <a:srgbClr val="FAF4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2" name="Google Shape;802;p37"/>
              <p:cNvSpPr/>
              <p:nvPr/>
            </p:nvSpPr>
            <p:spPr>
              <a:xfrm>
                <a:off x="3902" y="2217"/>
                <a:ext cx="322" cy="2"/>
              </a:xfrm>
              <a:prstGeom prst="rect">
                <a:avLst/>
              </a:prstGeom>
              <a:solidFill>
                <a:srgbClr val="FAF3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3" name="Google Shape;803;p37"/>
              <p:cNvSpPr/>
              <p:nvPr/>
            </p:nvSpPr>
            <p:spPr>
              <a:xfrm>
                <a:off x="3902" y="2219"/>
                <a:ext cx="322" cy="1"/>
              </a:xfrm>
              <a:prstGeom prst="rect">
                <a:avLst/>
              </a:prstGeom>
              <a:solidFill>
                <a:srgbClr val="FAF3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4" name="Google Shape;804;p37"/>
              <p:cNvSpPr/>
              <p:nvPr/>
            </p:nvSpPr>
            <p:spPr>
              <a:xfrm>
                <a:off x="3902" y="2220"/>
                <a:ext cx="322" cy="1"/>
              </a:xfrm>
              <a:prstGeom prst="rect">
                <a:avLst/>
              </a:prstGeom>
              <a:solidFill>
                <a:srgbClr val="F7E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5" name="Google Shape;805;p37"/>
              <p:cNvSpPr/>
              <p:nvPr/>
            </p:nvSpPr>
            <p:spPr>
              <a:xfrm>
                <a:off x="3902" y="2221"/>
                <a:ext cx="322" cy="1"/>
              </a:xfrm>
              <a:prstGeom prst="rect">
                <a:avLst/>
              </a:prstGeom>
              <a:solidFill>
                <a:srgbClr val="F7E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6" name="Google Shape;806;p37"/>
              <p:cNvSpPr/>
              <p:nvPr/>
            </p:nvSpPr>
            <p:spPr>
              <a:xfrm>
                <a:off x="3902" y="2222"/>
                <a:ext cx="322" cy="1"/>
              </a:xfrm>
              <a:prstGeom prst="rect">
                <a:avLst/>
              </a:prstGeom>
              <a:solidFill>
                <a:srgbClr val="F7ED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7" name="Google Shape;807;p37"/>
              <p:cNvSpPr/>
              <p:nvPr/>
            </p:nvSpPr>
            <p:spPr>
              <a:xfrm>
                <a:off x="3902" y="2223"/>
                <a:ext cx="322" cy="1"/>
              </a:xfrm>
              <a:prstGeom prst="rect">
                <a:avLst/>
              </a:prstGeom>
              <a:solidFill>
                <a:srgbClr val="F7ED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8" name="Google Shape;808;p37"/>
              <p:cNvSpPr/>
              <p:nvPr/>
            </p:nvSpPr>
            <p:spPr>
              <a:xfrm>
                <a:off x="3902" y="2224"/>
                <a:ext cx="322" cy="2"/>
              </a:xfrm>
              <a:prstGeom prst="rect">
                <a:avLst/>
              </a:prstGeom>
              <a:solidFill>
                <a:srgbClr val="F5EA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9" name="Google Shape;809;p37"/>
              <p:cNvSpPr/>
              <p:nvPr/>
            </p:nvSpPr>
            <p:spPr>
              <a:xfrm>
                <a:off x="3902" y="2226"/>
                <a:ext cx="322" cy="1"/>
              </a:xfrm>
              <a:prstGeom prst="rect">
                <a:avLst/>
              </a:prstGeom>
              <a:solidFill>
                <a:srgbClr val="F5E9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0" name="Google Shape;810;p37"/>
              <p:cNvSpPr/>
              <p:nvPr/>
            </p:nvSpPr>
            <p:spPr>
              <a:xfrm>
                <a:off x="3902" y="2227"/>
                <a:ext cx="322" cy="1"/>
              </a:xfrm>
              <a:prstGeom prst="rect">
                <a:avLst/>
              </a:prstGeom>
              <a:solidFill>
                <a:srgbClr val="F5E9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1" name="Google Shape;811;p37"/>
              <p:cNvSpPr/>
              <p:nvPr/>
            </p:nvSpPr>
            <p:spPr>
              <a:xfrm>
                <a:off x="3902" y="2228"/>
                <a:ext cx="322" cy="1"/>
              </a:xfrm>
              <a:prstGeom prst="rect">
                <a:avLst/>
              </a:prstGeom>
              <a:solidFill>
                <a:srgbClr val="F5E8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2" name="Google Shape;812;p37"/>
              <p:cNvSpPr/>
              <p:nvPr/>
            </p:nvSpPr>
            <p:spPr>
              <a:xfrm>
                <a:off x="3902" y="2229"/>
                <a:ext cx="322" cy="1"/>
              </a:xfrm>
              <a:prstGeom prst="rect">
                <a:avLst/>
              </a:prstGeom>
              <a:solidFill>
                <a:srgbClr val="F5E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3" name="Google Shape;813;p37"/>
              <p:cNvSpPr/>
              <p:nvPr/>
            </p:nvSpPr>
            <p:spPr>
              <a:xfrm>
                <a:off x="3902" y="2230"/>
                <a:ext cx="322" cy="2"/>
              </a:xfrm>
              <a:prstGeom prst="rect">
                <a:avLst/>
              </a:prstGeom>
              <a:solidFill>
                <a:srgbClr val="F2E4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4" name="Google Shape;814;p37"/>
              <p:cNvSpPr/>
              <p:nvPr/>
            </p:nvSpPr>
            <p:spPr>
              <a:xfrm>
                <a:off x="3902" y="2232"/>
                <a:ext cx="322" cy="1"/>
              </a:xfrm>
              <a:prstGeom prst="rect">
                <a:avLst/>
              </a:prstGeom>
              <a:solidFill>
                <a:srgbClr val="F2E4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5" name="Google Shape;815;p37"/>
              <p:cNvSpPr/>
              <p:nvPr/>
            </p:nvSpPr>
            <p:spPr>
              <a:xfrm>
                <a:off x="3902" y="2233"/>
                <a:ext cx="322" cy="1"/>
              </a:xfrm>
              <a:prstGeom prst="rect">
                <a:avLst/>
              </a:prstGeom>
              <a:solidFill>
                <a:srgbClr val="F2E2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6" name="Google Shape;816;p37"/>
              <p:cNvSpPr/>
              <p:nvPr/>
            </p:nvSpPr>
            <p:spPr>
              <a:xfrm>
                <a:off x="3902" y="2234"/>
                <a:ext cx="322" cy="1"/>
              </a:xfrm>
              <a:prstGeom prst="rect">
                <a:avLst/>
              </a:prstGeom>
              <a:solidFill>
                <a:srgbClr val="F2E2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7" name="Google Shape;817;p37"/>
              <p:cNvSpPr/>
              <p:nvPr/>
            </p:nvSpPr>
            <p:spPr>
              <a:xfrm>
                <a:off x="3902" y="2235"/>
                <a:ext cx="322" cy="1"/>
              </a:xfrm>
              <a:prstGeom prst="rect">
                <a:avLst/>
              </a:prstGeom>
              <a:solidFill>
                <a:srgbClr val="F0E0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8" name="Google Shape;818;p37"/>
              <p:cNvSpPr/>
              <p:nvPr/>
            </p:nvSpPr>
            <p:spPr>
              <a:xfrm>
                <a:off x="3902" y="2236"/>
                <a:ext cx="322" cy="1"/>
              </a:xfrm>
              <a:prstGeom prst="rect">
                <a:avLst/>
              </a:prstGeom>
              <a:solidFill>
                <a:srgbClr val="F0D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9" name="Google Shape;819;p37"/>
              <p:cNvSpPr/>
              <p:nvPr/>
            </p:nvSpPr>
            <p:spPr>
              <a:xfrm>
                <a:off x="3902" y="2237"/>
                <a:ext cx="322" cy="2"/>
              </a:xfrm>
              <a:prstGeom prst="rect">
                <a:avLst/>
              </a:prstGeom>
              <a:solidFill>
                <a:srgbClr val="F0D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0" name="Google Shape;820;p37"/>
              <p:cNvSpPr/>
              <p:nvPr/>
            </p:nvSpPr>
            <p:spPr>
              <a:xfrm>
                <a:off x="3902" y="2239"/>
                <a:ext cx="322" cy="1"/>
              </a:xfrm>
              <a:prstGeom prst="rect">
                <a:avLst/>
              </a:prstGeom>
              <a:solidFill>
                <a:srgbClr val="F0DD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1" name="Google Shape;821;p37"/>
              <p:cNvSpPr/>
              <p:nvPr/>
            </p:nvSpPr>
            <p:spPr>
              <a:xfrm>
                <a:off x="3902" y="2240"/>
                <a:ext cx="322" cy="1"/>
              </a:xfrm>
              <a:prstGeom prst="rect">
                <a:avLst/>
              </a:prstGeom>
              <a:solidFill>
                <a:srgbClr val="EDDA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2" name="Google Shape;822;p37"/>
              <p:cNvSpPr/>
              <p:nvPr/>
            </p:nvSpPr>
            <p:spPr>
              <a:xfrm>
                <a:off x="3902" y="2241"/>
                <a:ext cx="322" cy="1"/>
              </a:xfrm>
              <a:prstGeom prst="rect">
                <a:avLst/>
              </a:prstGeom>
              <a:solidFill>
                <a:srgbClr val="EDDA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3" name="Google Shape;823;p37"/>
              <p:cNvSpPr/>
              <p:nvPr/>
            </p:nvSpPr>
            <p:spPr>
              <a:xfrm>
                <a:off x="3902" y="2242"/>
                <a:ext cx="322" cy="1"/>
              </a:xfrm>
              <a:prstGeom prst="rect">
                <a:avLst/>
              </a:prstGeom>
              <a:solidFill>
                <a:srgbClr val="EDD8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4" name="Google Shape;824;p37"/>
              <p:cNvSpPr/>
              <p:nvPr/>
            </p:nvSpPr>
            <p:spPr>
              <a:xfrm>
                <a:off x="3902" y="2243"/>
                <a:ext cx="322" cy="1"/>
              </a:xfrm>
              <a:prstGeom prst="rect">
                <a:avLst/>
              </a:prstGeom>
              <a:solidFill>
                <a:srgbClr val="EDD89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5" name="Google Shape;825;p37"/>
              <p:cNvSpPr/>
              <p:nvPr/>
            </p:nvSpPr>
            <p:spPr>
              <a:xfrm>
                <a:off x="3902" y="2244"/>
                <a:ext cx="322" cy="2"/>
              </a:xfrm>
              <a:prstGeom prst="rect">
                <a:avLst/>
              </a:prstGeom>
              <a:solidFill>
                <a:srgbClr val="EBD5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6" name="Google Shape;826;p37"/>
              <p:cNvSpPr/>
              <p:nvPr/>
            </p:nvSpPr>
            <p:spPr>
              <a:xfrm>
                <a:off x="3902" y="2246"/>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7" name="Google Shape;827;p37"/>
              <p:cNvSpPr/>
              <p:nvPr/>
            </p:nvSpPr>
            <p:spPr>
              <a:xfrm>
                <a:off x="3902" y="2247"/>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8" name="Google Shape;828;p37"/>
              <p:cNvSpPr/>
              <p:nvPr/>
            </p:nvSpPr>
            <p:spPr>
              <a:xfrm>
                <a:off x="3902" y="2248"/>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9" name="Google Shape;829;p37"/>
              <p:cNvSpPr/>
              <p:nvPr/>
            </p:nvSpPr>
            <p:spPr>
              <a:xfrm>
                <a:off x="3902" y="2249"/>
                <a:ext cx="322" cy="1"/>
              </a:xfrm>
              <a:prstGeom prst="rect">
                <a:avLst/>
              </a:prstGeom>
              <a:solidFill>
                <a:srgbClr val="E8D1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0" name="Google Shape;830;p37"/>
              <p:cNvSpPr/>
              <p:nvPr/>
            </p:nvSpPr>
            <p:spPr>
              <a:xfrm>
                <a:off x="3902" y="2250"/>
                <a:ext cx="322" cy="2"/>
              </a:xfrm>
              <a:prstGeom prst="rect">
                <a:avLst/>
              </a:prstGeom>
              <a:solidFill>
                <a:srgbClr val="E8CF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1" name="Google Shape;831;p37"/>
              <p:cNvSpPr/>
              <p:nvPr/>
            </p:nvSpPr>
            <p:spPr>
              <a:xfrm>
                <a:off x="3902" y="2252"/>
                <a:ext cx="322" cy="1"/>
              </a:xfrm>
              <a:prstGeom prst="rect">
                <a:avLst/>
              </a:prstGeom>
              <a:solidFill>
                <a:srgbClr val="E8CF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2" name="Google Shape;832;p37"/>
              <p:cNvSpPr/>
              <p:nvPr/>
            </p:nvSpPr>
            <p:spPr>
              <a:xfrm>
                <a:off x="3902" y="2253"/>
                <a:ext cx="322" cy="1"/>
              </a:xfrm>
              <a:prstGeom prst="rect">
                <a:avLst/>
              </a:prstGeom>
              <a:solidFill>
                <a:srgbClr val="E8C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3" name="Google Shape;833;p37"/>
              <p:cNvSpPr/>
              <p:nvPr/>
            </p:nvSpPr>
            <p:spPr>
              <a:xfrm>
                <a:off x="3902" y="2254"/>
                <a:ext cx="322" cy="1"/>
              </a:xfrm>
              <a:prstGeom prst="rect">
                <a:avLst/>
              </a:prstGeom>
              <a:solidFill>
                <a:srgbClr val="E6CB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4" name="Google Shape;834;p37"/>
              <p:cNvSpPr/>
              <p:nvPr/>
            </p:nvSpPr>
            <p:spPr>
              <a:xfrm>
                <a:off x="3902" y="2255"/>
                <a:ext cx="322" cy="1"/>
              </a:xfrm>
              <a:prstGeom prst="rect">
                <a:avLst/>
              </a:prstGeom>
              <a:solidFill>
                <a:srgbClr val="E6CB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5" name="Google Shape;835;p37"/>
              <p:cNvSpPr/>
              <p:nvPr/>
            </p:nvSpPr>
            <p:spPr>
              <a:xfrm>
                <a:off x="3902" y="2256"/>
                <a:ext cx="322" cy="1"/>
              </a:xfrm>
              <a:prstGeom prst="rect">
                <a:avLst/>
              </a:prstGeom>
              <a:solidFill>
                <a:srgbClr val="E6CA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6" name="Google Shape;836;p37"/>
              <p:cNvSpPr/>
              <p:nvPr/>
            </p:nvSpPr>
            <p:spPr>
              <a:xfrm>
                <a:off x="3902" y="2257"/>
                <a:ext cx="322" cy="2"/>
              </a:xfrm>
              <a:prstGeom prst="rect">
                <a:avLst/>
              </a:prstGeom>
              <a:solidFill>
                <a:srgbClr val="E6C8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7" name="Google Shape;837;p37"/>
              <p:cNvSpPr/>
              <p:nvPr/>
            </p:nvSpPr>
            <p:spPr>
              <a:xfrm>
                <a:off x="3902" y="2259"/>
                <a:ext cx="322" cy="1"/>
              </a:xfrm>
              <a:prstGeom prst="rect">
                <a:avLst/>
              </a:prstGeom>
              <a:solidFill>
                <a:srgbClr val="E3C68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sp>
          <p:nvSpPr>
            <p:cNvPr id="838" name="Google Shape;838;p37"/>
            <p:cNvSpPr/>
            <p:nvPr/>
          </p:nvSpPr>
          <p:spPr>
            <a:xfrm>
              <a:off x="3902" y="2260"/>
              <a:ext cx="322" cy="1"/>
            </a:xfrm>
            <a:prstGeom prst="rect">
              <a:avLst/>
            </a:prstGeom>
            <a:solidFill>
              <a:srgbClr val="E3C5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9" name="Google Shape;839;p37"/>
            <p:cNvSpPr/>
            <p:nvPr/>
          </p:nvSpPr>
          <p:spPr>
            <a:xfrm>
              <a:off x="3902" y="2261"/>
              <a:ext cx="322" cy="1"/>
            </a:xfrm>
            <a:prstGeom prst="rect">
              <a:avLst/>
            </a:prstGeom>
            <a:solidFill>
              <a:srgbClr val="E3C5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0" name="Google Shape;840;p37"/>
            <p:cNvSpPr/>
            <p:nvPr/>
          </p:nvSpPr>
          <p:spPr>
            <a:xfrm>
              <a:off x="3902" y="2262"/>
              <a:ext cx="322" cy="1"/>
            </a:xfrm>
            <a:prstGeom prst="rect">
              <a:avLst/>
            </a:prstGeom>
            <a:solidFill>
              <a:srgbClr val="E3C4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1" name="Google Shape;841;p37"/>
            <p:cNvSpPr/>
            <p:nvPr/>
          </p:nvSpPr>
          <p:spPr>
            <a:xfrm>
              <a:off x="3902" y="2263"/>
              <a:ext cx="322" cy="1"/>
            </a:xfrm>
            <a:prstGeom prst="rect">
              <a:avLst/>
            </a:prstGeom>
            <a:solidFill>
              <a:srgbClr val="E0C1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2" name="Google Shape;842;p37"/>
            <p:cNvSpPr/>
            <p:nvPr/>
          </p:nvSpPr>
          <p:spPr>
            <a:xfrm>
              <a:off x="3902" y="2264"/>
              <a:ext cx="322" cy="2"/>
            </a:xfrm>
            <a:prstGeom prst="rect">
              <a:avLst/>
            </a:prstGeom>
            <a:solidFill>
              <a:srgbClr val="E0C1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37"/>
            <p:cNvSpPr/>
            <p:nvPr/>
          </p:nvSpPr>
          <p:spPr>
            <a:xfrm>
              <a:off x="3902" y="2266"/>
              <a:ext cx="322" cy="1"/>
            </a:xfrm>
            <a:prstGeom prst="rect">
              <a:avLst/>
            </a:prstGeom>
            <a:solidFill>
              <a:srgbClr val="E0C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4" name="Google Shape;844;p37"/>
            <p:cNvSpPr/>
            <p:nvPr/>
          </p:nvSpPr>
          <p:spPr>
            <a:xfrm>
              <a:off x="3902" y="2267"/>
              <a:ext cx="322" cy="1"/>
            </a:xfrm>
            <a:prstGeom prst="rect">
              <a:avLst/>
            </a:prstGeom>
            <a:solidFill>
              <a:srgbClr val="E0BF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5" name="Google Shape;845;p37"/>
            <p:cNvSpPr/>
            <p:nvPr/>
          </p:nvSpPr>
          <p:spPr>
            <a:xfrm>
              <a:off x="3902" y="2268"/>
              <a:ext cx="322" cy="1"/>
            </a:xfrm>
            <a:prstGeom prst="rect">
              <a:avLst/>
            </a:prstGeom>
            <a:solidFill>
              <a:srgbClr val="DEBC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6" name="Google Shape;846;p37"/>
            <p:cNvSpPr/>
            <p:nvPr/>
          </p:nvSpPr>
          <p:spPr>
            <a:xfrm>
              <a:off x="3902" y="2269"/>
              <a:ext cx="322" cy="1"/>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7" name="Google Shape;847;p37"/>
            <p:cNvSpPr/>
            <p:nvPr/>
          </p:nvSpPr>
          <p:spPr>
            <a:xfrm>
              <a:off x="3902" y="2270"/>
              <a:ext cx="322" cy="2"/>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8" name="Google Shape;848;p37"/>
            <p:cNvSpPr/>
            <p:nvPr/>
          </p:nvSpPr>
          <p:spPr>
            <a:xfrm>
              <a:off x="3902" y="2272"/>
              <a:ext cx="322" cy="1"/>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9" name="Google Shape;849;p37"/>
            <p:cNvSpPr/>
            <p:nvPr/>
          </p:nvSpPr>
          <p:spPr>
            <a:xfrm>
              <a:off x="3902" y="2273"/>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0" name="Google Shape;850;p37"/>
            <p:cNvSpPr/>
            <p:nvPr/>
          </p:nvSpPr>
          <p:spPr>
            <a:xfrm>
              <a:off x="3902" y="2274"/>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1" name="Google Shape;851;p37"/>
            <p:cNvSpPr/>
            <p:nvPr/>
          </p:nvSpPr>
          <p:spPr>
            <a:xfrm>
              <a:off x="3902" y="2275"/>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2" name="Google Shape;852;p37"/>
            <p:cNvSpPr/>
            <p:nvPr/>
          </p:nvSpPr>
          <p:spPr>
            <a:xfrm>
              <a:off x="3902" y="2276"/>
              <a:ext cx="322" cy="1"/>
            </a:xfrm>
            <a:prstGeom prst="rect">
              <a:avLst/>
            </a:prstGeom>
            <a:solidFill>
              <a:srgbClr val="DBB67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3" name="Google Shape;853;p37"/>
            <p:cNvSpPr/>
            <p:nvPr/>
          </p:nvSpPr>
          <p:spPr>
            <a:xfrm>
              <a:off x="3902" y="2277"/>
              <a:ext cx="322" cy="2"/>
            </a:xfrm>
            <a:prstGeom prst="rect">
              <a:avLst/>
            </a:prstGeom>
            <a:solidFill>
              <a:srgbClr val="D9B47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4" name="Google Shape;854;p37"/>
            <p:cNvSpPr/>
            <p:nvPr/>
          </p:nvSpPr>
          <p:spPr>
            <a:xfrm>
              <a:off x="3902" y="2279"/>
              <a:ext cx="322" cy="1"/>
            </a:xfrm>
            <a:prstGeom prst="rect">
              <a:avLst/>
            </a:prstGeom>
            <a:solidFill>
              <a:srgbClr val="D9B37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5" name="Google Shape;855;p37"/>
            <p:cNvSpPr/>
            <p:nvPr/>
          </p:nvSpPr>
          <p:spPr>
            <a:xfrm>
              <a:off x="3902" y="2280"/>
              <a:ext cx="322" cy="1"/>
            </a:xfrm>
            <a:prstGeom prst="rect">
              <a:avLst/>
            </a:prstGeom>
            <a:solidFill>
              <a:srgbClr val="D9B2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6" name="Google Shape;856;p37"/>
            <p:cNvSpPr/>
            <p:nvPr/>
          </p:nvSpPr>
          <p:spPr>
            <a:xfrm>
              <a:off x="3902" y="2281"/>
              <a:ext cx="322" cy="1"/>
            </a:xfrm>
            <a:prstGeom prst="rect">
              <a:avLst/>
            </a:prstGeom>
            <a:solidFill>
              <a:srgbClr val="D9B2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7" name="Google Shape;857;p37"/>
            <p:cNvSpPr/>
            <p:nvPr/>
          </p:nvSpPr>
          <p:spPr>
            <a:xfrm>
              <a:off x="3902" y="2282"/>
              <a:ext cx="322" cy="1"/>
            </a:xfrm>
            <a:prstGeom prst="rect">
              <a:avLst/>
            </a:prstGeom>
            <a:solidFill>
              <a:srgbClr val="D6B07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8" name="Google Shape;858;p37"/>
            <p:cNvSpPr/>
            <p:nvPr/>
          </p:nvSpPr>
          <p:spPr>
            <a:xfrm>
              <a:off x="3902" y="2283"/>
              <a:ext cx="322" cy="1"/>
            </a:xfrm>
            <a:prstGeom prst="rect">
              <a:avLst/>
            </a:prstGeom>
            <a:solidFill>
              <a:srgbClr val="D6AF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9" name="Google Shape;859;p37"/>
            <p:cNvSpPr/>
            <p:nvPr/>
          </p:nvSpPr>
          <p:spPr>
            <a:xfrm>
              <a:off x="3902" y="2284"/>
              <a:ext cx="322" cy="2"/>
            </a:xfrm>
            <a:prstGeom prst="rect">
              <a:avLst/>
            </a:prstGeom>
            <a:solidFill>
              <a:srgbClr val="D6AD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0" name="Google Shape;860;p37"/>
            <p:cNvSpPr/>
            <p:nvPr/>
          </p:nvSpPr>
          <p:spPr>
            <a:xfrm>
              <a:off x="3902" y="2286"/>
              <a:ext cx="322" cy="1"/>
            </a:xfrm>
            <a:prstGeom prst="rect">
              <a:avLst/>
            </a:prstGeom>
            <a:solidFill>
              <a:srgbClr val="D6AC6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1" name="Google Shape;861;p37"/>
            <p:cNvSpPr/>
            <p:nvPr/>
          </p:nvSpPr>
          <p:spPr>
            <a:xfrm>
              <a:off x="3902" y="2287"/>
              <a:ext cx="322" cy="1"/>
            </a:xfrm>
            <a:prstGeom prst="rect">
              <a:avLst/>
            </a:prstGeom>
            <a:solidFill>
              <a:srgbClr val="D4AA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2" name="Google Shape;862;p37"/>
            <p:cNvSpPr/>
            <p:nvPr/>
          </p:nvSpPr>
          <p:spPr>
            <a:xfrm>
              <a:off x="3902" y="2288"/>
              <a:ext cx="322" cy="1"/>
            </a:xfrm>
            <a:prstGeom prst="rect">
              <a:avLst/>
            </a:prstGeom>
            <a:solidFill>
              <a:srgbClr val="D4AA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3" name="Google Shape;863;p37"/>
            <p:cNvSpPr/>
            <p:nvPr/>
          </p:nvSpPr>
          <p:spPr>
            <a:xfrm>
              <a:off x="3902" y="2289"/>
              <a:ext cx="322" cy="1"/>
            </a:xfrm>
            <a:prstGeom prst="rect">
              <a:avLst/>
            </a:prstGeom>
            <a:solidFill>
              <a:srgbClr val="D4A9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4" name="Google Shape;864;p37"/>
            <p:cNvSpPr/>
            <p:nvPr/>
          </p:nvSpPr>
          <p:spPr>
            <a:xfrm>
              <a:off x="3902" y="2290"/>
              <a:ext cx="322" cy="2"/>
            </a:xfrm>
            <a:prstGeom prst="rect">
              <a:avLst/>
            </a:prstGeom>
            <a:solidFill>
              <a:srgbClr val="D4A8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5" name="Google Shape;865;p37"/>
            <p:cNvSpPr/>
            <p:nvPr/>
          </p:nvSpPr>
          <p:spPr>
            <a:xfrm>
              <a:off x="3902" y="2292"/>
              <a:ext cx="322" cy="1"/>
            </a:xfrm>
            <a:prstGeom prst="rect">
              <a:avLst/>
            </a:prstGeom>
            <a:solidFill>
              <a:srgbClr val="D1A66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6" name="Google Shape;866;p37"/>
            <p:cNvSpPr/>
            <p:nvPr/>
          </p:nvSpPr>
          <p:spPr>
            <a:xfrm>
              <a:off x="3902" y="2293"/>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7" name="Google Shape;867;p37"/>
            <p:cNvSpPr/>
            <p:nvPr/>
          </p:nvSpPr>
          <p:spPr>
            <a:xfrm>
              <a:off x="3902" y="2294"/>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8" name="Google Shape;868;p37"/>
            <p:cNvSpPr/>
            <p:nvPr/>
          </p:nvSpPr>
          <p:spPr>
            <a:xfrm>
              <a:off x="3902" y="2295"/>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9" name="Google Shape;869;p37"/>
            <p:cNvSpPr/>
            <p:nvPr/>
          </p:nvSpPr>
          <p:spPr>
            <a:xfrm>
              <a:off x="3902" y="2296"/>
              <a:ext cx="322" cy="1"/>
            </a:xfrm>
            <a:prstGeom prst="rect">
              <a:avLst/>
            </a:prstGeom>
            <a:solidFill>
              <a:srgbClr val="CFA2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0" name="Google Shape;870;p37"/>
            <p:cNvSpPr/>
            <p:nvPr/>
          </p:nvSpPr>
          <p:spPr>
            <a:xfrm>
              <a:off x="3902" y="2297"/>
              <a:ext cx="322" cy="2"/>
            </a:xfrm>
            <a:prstGeom prst="rect">
              <a:avLst/>
            </a:prstGeom>
            <a:solidFill>
              <a:srgbClr val="CFA0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1" name="Google Shape;871;p37"/>
            <p:cNvSpPr/>
            <p:nvPr/>
          </p:nvSpPr>
          <p:spPr>
            <a:xfrm>
              <a:off x="3902" y="2299"/>
              <a:ext cx="322" cy="1"/>
            </a:xfrm>
            <a:prstGeom prst="rect">
              <a:avLst/>
            </a:prstGeom>
            <a:solidFill>
              <a:srgbClr val="CFA0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2" name="Google Shape;872;p37"/>
            <p:cNvSpPr/>
            <p:nvPr/>
          </p:nvSpPr>
          <p:spPr>
            <a:xfrm>
              <a:off x="3902" y="2300"/>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3" name="Google Shape;873;p37"/>
            <p:cNvSpPr/>
            <p:nvPr/>
          </p:nvSpPr>
          <p:spPr>
            <a:xfrm>
              <a:off x="3902" y="2301"/>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4" name="Google Shape;874;p37"/>
            <p:cNvSpPr/>
            <p:nvPr/>
          </p:nvSpPr>
          <p:spPr>
            <a:xfrm>
              <a:off x="3902" y="2302"/>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5" name="Google Shape;875;p37"/>
            <p:cNvSpPr/>
            <p:nvPr/>
          </p:nvSpPr>
          <p:spPr>
            <a:xfrm>
              <a:off x="3902" y="2303"/>
              <a:ext cx="322" cy="1"/>
            </a:xfrm>
            <a:prstGeom prst="rect">
              <a:avLst/>
            </a:prstGeom>
            <a:solidFill>
              <a:srgbClr val="CC9C5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6" name="Google Shape;876;p37"/>
            <p:cNvSpPr/>
            <p:nvPr/>
          </p:nvSpPr>
          <p:spPr>
            <a:xfrm>
              <a:off x="3902" y="2304"/>
              <a:ext cx="322" cy="2"/>
            </a:xfrm>
            <a:prstGeom prst="rect">
              <a:avLst/>
            </a:prstGeom>
            <a:solidFill>
              <a:srgbClr val="C998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7" name="Google Shape;877;p37"/>
            <p:cNvSpPr/>
            <p:nvPr/>
          </p:nvSpPr>
          <p:spPr>
            <a:xfrm>
              <a:off x="3902" y="2306"/>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8" name="Google Shape;878;p37"/>
            <p:cNvSpPr/>
            <p:nvPr/>
          </p:nvSpPr>
          <p:spPr>
            <a:xfrm>
              <a:off x="3902" y="2307"/>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9" name="Google Shape;879;p37"/>
            <p:cNvSpPr/>
            <p:nvPr/>
          </p:nvSpPr>
          <p:spPr>
            <a:xfrm>
              <a:off x="3902" y="2308"/>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0" name="Google Shape;880;p37"/>
            <p:cNvSpPr/>
            <p:nvPr/>
          </p:nvSpPr>
          <p:spPr>
            <a:xfrm>
              <a:off x="3902" y="2309"/>
              <a:ext cx="322" cy="1"/>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1" name="Google Shape;881;p37"/>
            <p:cNvSpPr/>
            <p:nvPr/>
          </p:nvSpPr>
          <p:spPr>
            <a:xfrm>
              <a:off x="3902" y="2310"/>
              <a:ext cx="322" cy="2"/>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2" name="Google Shape;882;p37"/>
            <p:cNvSpPr/>
            <p:nvPr/>
          </p:nvSpPr>
          <p:spPr>
            <a:xfrm>
              <a:off x="3902" y="2312"/>
              <a:ext cx="322" cy="1"/>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3" name="Google Shape;883;p37"/>
            <p:cNvSpPr/>
            <p:nvPr/>
          </p:nvSpPr>
          <p:spPr>
            <a:xfrm>
              <a:off x="3902" y="2313"/>
              <a:ext cx="322" cy="1"/>
            </a:xfrm>
            <a:prstGeom prst="rect">
              <a:avLst/>
            </a:prstGeom>
            <a:solidFill>
              <a:srgbClr val="C7925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4" name="Google Shape;884;p37"/>
            <p:cNvSpPr/>
            <p:nvPr/>
          </p:nvSpPr>
          <p:spPr>
            <a:xfrm>
              <a:off x="3902" y="2314"/>
              <a:ext cx="322" cy="1"/>
            </a:xfrm>
            <a:prstGeom prst="rect">
              <a:avLst/>
            </a:prstGeom>
            <a:solidFill>
              <a:srgbClr val="C490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5" name="Google Shape;885;p37"/>
            <p:cNvSpPr/>
            <p:nvPr/>
          </p:nvSpPr>
          <p:spPr>
            <a:xfrm>
              <a:off x="3902" y="2315"/>
              <a:ext cx="322" cy="1"/>
            </a:xfrm>
            <a:prstGeom prst="rect">
              <a:avLst/>
            </a:prstGeom>
            <a:solidFill>
              <a:srgbClr val="C490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6" name="Google Shape;886;p37"/>
            <p:cNvSpPr/>
            <p:nvPr/>
          </p:nvSpPr>
          <p:spPr>
            <a:xfrm>
              <a:off x="3902" y="2316"/>
              <a:ext cx="322" cy="1"/>
            </a:xfrm>
            <a:prstGeom prst="rect">
              <a:avLst/>
            </a:prstGeom>
            <a:solidFill>
              <a:srgbClr val="C48F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7" name="Google Shape;887;p37"/>
            <p:cNvSpPr/>
            <p:nvPr/>
          </p:nvSpPr>
          <p:spPr>
            <a:xfrm>
              <a:off x="3902" y="2317"/>
              <a:ext cx="322" cy="2"/>
            </a:xfrm>
            <a:prstGeom prst="rect">
              <a:avLst/>
            </a:prstGeom>
            <a:solidFill>
              <a:srgbClr val="C48F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8" name="Google Shape;888;p37"/>
            <p:cNvSpPr/>
            <p:nvPr/>
          </p:nvSpPr>
          <p:spPr>
            <a:xfrm>
              <a:off x="3902" y="2319"/>
              <a:ext cx="322" cy="1"/>
            </a:xfrm>
            <a:prstGeom prst="rect">
              <a:avLst/>
            </a:prstGeom>
            <a:solidFill>
              <a:srgbClr val="C28C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9" name="Google Shape;889;p37"/>
            <p:cNvSpPr/>
            <p:nvPr/>
          </p:nvSpPr>
          <p:spPr>
            <a:xfrm>
              <a:off x="3902" y="2320"/>
              <a:ext cx="322" cy="1"/>
            </a:xfrm>
            <a:prstGeom prst="rect">
              <a:avLst/>
            </a:prstGeom>
            <a:solidFill>
              <a:srgbClr val="C28C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0" name="Google Shape;890;p37"/>
            <p:cNvSpPr/>
            <p:nvPr/>
          </p:nvSpPr>
          <p:spPr>
            <a:xfrm>
              <a:off x="3902" y="2321"/>
              <a:ext cx="322" cy="1"/>
            </a:xfrm>
            <a:prstGeom prst="rect">
              <a:avLst/>
            </a:prstGeom>
            <a:solidFill>
              <a:srgbClr val="C28B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1" name="Google Shape;891;p37"/>
            <p:cNvSpPr/>
            <p:nvPr/>
          </p:nvSpPr>
          <p:spPr>
            <a:xfrm>
              <a:off x="3902" y="2322"/>
              <a:ext cx="322" cy="1"/>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2" name="Google Shape;892;p37"/>
            <p:cNvSpPr/>
            <p:nvPr/>
          </p:nvSpPr>
          <p:spPr>
            <a:xfrm>
              <a:off x="3902" y="2323"/>
              <a:ext cx="322" cy="1"/>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3" name="Google Shape;893;p37"/>
            <p:cNvSpPr/>
            <p:nvPr/>
          </p:nvSpPr>
          <p:spPr>
            <a:xfrm>
              <a:off x="3902" y="2324"/>
              <a:ext cx="322" cy="2"/>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4" name="Google Shape;894;p37"/>
            <p:cNvSpPr/>
            <p:nvPr/>
          </p:nvSpPr>
          <p:spPr>
            <a:xfrm>
              <a:off x="3902" y="2326"/>
              <a:ext cx="322" cy="1"/>
            </a:xfrm>
            <a:prstGeom prst="rect">
              <a:avLst/>
            </a:prstGeom>
            <a:solidFill>
              <a:srgbClr val="BF87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5" name="Google Shape;895;p37"/>
            <p:cNvSpPr/>
            <p:nvPr/>
          </p:nvSpPr>
          <p:spPr>
            <a:xfrm>
              <a:off x="3902" y="2327"/>
              <a:ext cx="322" cy="1"/>
            </a:xfrm>
            <a:prstGeom prst="rect">
              <a:avLst/>
            </a:prstGeom>
            <a:solidFill>
              <a:srgbClr val="BD854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6" name="Google Shape;896;p37"/>
            <p:cNvSpPr/>
            <p:nvPr/>
          </p:nvSpPr>
          <p:spPr>
            <a:xfrm>
              <a:off x="3902" y="2328"/>
              <a:ext cx="322" cy="1"/>
            </a:xfrm>
            <a:prstGeom prst="rect">
              <a:avLst/>
            </a:prstGeom>
            <a:solidFill>
              <a:srgbClr val="BD854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7" name="Google Shape;897;p37"/>
            <p:cNvSpPr/>
            <p:nvPr/>
          </p:nvSpPr>
          <p:spPr>
            <a:xfrm>
              <a:off x="3902" y="2329"/>
              <a:ext cx="322" cy="1"/>
            </a:xfrm>
            <a:prstGeom prst="rect">
              <a:avLst/>
            </a:prstGeom>
            <a:solidFill>
              <a:srgbClr val="BD84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8" name="Google Shape;898;p37"/>
            <p:cNvSpPr/>
            <p:nvPr/>
          </p:nvSpPr>
          <p:spPr>
            <a:xfrm>
              <a:off x="3902" y="2330"/>
              <a:ext cx="322" cy="2"/>
            </a:xfrm>
            <a:prstGeom prst="rect">
              <a:avLst/>
            </a:prstGeom>
            <a:solidFill>
              <a:srgbClr val="BD84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9" name="Google Shape;899;p37"/>
            <p:cNvSpPr/>
            <p:nvPr/>
          </p:nvSpPr>
          <p:spPr>
            <a:xfrm>
              <a:off x="3902" y="2332"/>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0" name="Google Shape;900;p37"/>
            <p:cNvSpPr/>
            <p:nvPr/>
          </p:nvSpPr>
          <p:spPr>
            <a:xfrm>
              <a:off x="3902" y="2333"/>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1" name="Google Shape;901;p37"/>
            <p:cNvSpPr/>
            <p:nvPr/>
          </p:nvSpPr>
          <p:spPr>
            <a:xfrm>
              <a:off x="3902" y="2334"/>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2" name="Google Shape;902;p37"/>
            <p:cNvSpPr/>
            <p:nvPr/>
          </p:nvSpPr>
          <p:spPr>
            <a:xfrm>
              <a:off x="3902" y="2335"/>
              <a:ext cx="322" cy="1"/>
            </a:xfrm>
            <a:prstGeom prst="rect">
              <a:avLst/>
            </a:prstGeom>
            <a:solidFill>
              <a:srgbClr val="BA7F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3" name="Google Shape;903;p37"/>
            <p:cNvSpPr/>
            <p:nvPr/>
          </p:nvSpPr>
          <p:spPr>
            <a:xfrm>
              <a:off x="3902" y="2336"/>
              <a:ext cx="322" cy="1"/>
            </a:xfrm>
            <a:prstGeom prst="rect">
              <a:avLst/>
            </a:prstGeom>
            <a:solidFill>
              <a:srgbClr val="B87D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4" name="Google Shape;904;p37"/>
            <p:cNvSpPr/>
            <p:nvPr/>
          </p:nvSpPr>
          <p:spPr>
            <a:xfrm>
              <a:off x="3902" y="2337"/>
              <a:ext cx="322" cy="2"/>
            </a:xfrm>
            <a:prstGeom prst="rect">
              <a:avLst/>
            </a:prstGeom>
            <a:solidFill>
              <a:srgbClr val="B87D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5" name="Google Shape;905;p37"/>
            <p:cNvSpPr/>
            <p:nvPr/>
          </p:nvSpPr>
          <p:spPr>
            <a:xfrm>
              <a:off x="3902" y="2339"/>
              <a:ext cx="322" cy="1"/>
            </a:xfrm>
            <a:prstGeom prst="rect">
              <a:avLst/>
            </a:prstGeom>
            <a:solidFill>
              <a:srgbClr val="B87C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6" name="Google Shape;906;p37"/>
            <p:cNvSpPr/>
            <p:nvPr/>
          </p:nvSpPr>
          <p:spPr>
            <a:xfrm>
              <a:off x="3902" y="2340"/>
              <a:ext cx="322" cy="1"/>
            </a:xfrm>
            <a:prstGeom prst="rect">
              <a:avLst/>
            </a:prstGeom>
            <a:solidFill>
              <a:srgbClr val="B57A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7" name="Google Shape;907;p37"/>
            <p:cNvSpPr/>
            <p:nvPr/>
          </p:nvSpPr>
          <p:spPr>
            <a:xfrm>
              <a:off x="3902" y="2341"/>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8" name="Google Shape;908;p37"/>
            <p:cNvSpPr/>
            <p:nvPr/>
          </p:nvSpPr>
          <p:spPr>
            <a:xfrm>
              <a:off x="3902" y="2342"/>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9" name="Google Shape;909;p37"/>
            <p:cNvSpPr/>
            <p:nvPr/>
          </p:nvSpPr>
          <p:spPr>
            <a:xfrm>
              <a:off x="3902" y="2343"/>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0" name="Google Shape;910;p37"/>
            <p:cNvSpPr/>
            <p:nvPr/>
          </p:nvSpPr>
          <p:spPr>
            <a:xfrm>
              <a:off x="3902" y="2344"/>
              <a:ext cx="322" cy="2"/>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1" name="Google Shape;911;p37"/>
            <p:cNvSpPr/>
            <p:nvPr/>
          </p:nvSpPr>
          <p:spPr>
            <a:xfrm>
              <a:off x="3902" y="2346"/>
              <a:ext cx="322" cy="1"/>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2" name="Google Shape;912;p37"/>
            <p:cNvSpPr/>
            <p:nvPr/>
          </p:nvSpPr>
          <p:spPr>
            <a:xfrm>
              <a:off x="3902" y="2347"/>
              <a:ext cx="322" cy="1"/>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3" name="Google Shape;913;p37"/>
            <p:cNvSpPr/>
            <p:nvPr/>
          </p:nvSpPr>
          <p:spPr>
            <a:xfrm>
              <a:off x="3902" y="2348"/>
              <a:ext cx="322" cy="1"/>
            </a:xfrm>
            <a:prstGeom prst="rect">
              <a:avLst/>
            </a:prstGeom>
            <a:solidFill>
              <a:srgbClr val="B374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4" name="Google Shape;914;p37"/>
            <p:cNvSpPr/>
            <p:nvPr/>
          </p:nvSpPr>
          <p:spPr>
            <a:xfrm>
              <a:off x="3902" y="2349"/>
              <a:ext cx="322" cy="1"/>
            </a:xfrm>
            <a:prstGeom prst="rect">
              <a:avLst/>
            </a:prstGeom>
            <a:solidFill>
              <a:srgbClr val="B07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5" name="Google Shape;915;p37"/>
            <p:cNvSpPr/>
            <p:nvPr/>
          </p:nvSpPr>
          <p:spPr>
            <a:xfrm>
              <a:off x="3902" y="2350"/>
              <a:ext cx="322" cy="2"/>
            </a:xfrm>
            <a:prstGeom prst="rect">
              <a:avLst/>
            </a:prstGeom>
            <a:solidFill>
              <a:srgbClr val="B0713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6" name="Google Shape;916;p37"/>
            <p:cNvSpPr/>
            <p:nvPr/>
          </p:nvSpPr>
          <p:spPr>
            <a:xfrm>
              <a:off x="3902" y="2352"/>
              <a:ext cx="322" cy="1"/>
            </a:xfrm>
            <a:prstGeom prst="rect">
              <a:avLst/>
            </a:prstGeom>
            <a:solidFill>
              <a:srgbClr val="B0713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7" name="Google Shape;917;p37"/>
            <p:cNvSpPr/>
            <p:nvPr/>
          </p:nvSpPr>
          <p:spPr>
            <a:xfrm>
              <a:off x="3902" y="2353"/>
              <a:ext cx="322" cy="1"/>
            </a:xfrm>
            <a:prstGeom prst="rect">
              <a:avLst/>
            </a:prstGeom>
            <a:solidFill>
              <a:srgbClr val="AD6E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8" name="Google Shape;918;p37"/>
            <p:cNvSpPr/>
            <p:nvPr/>
          </p:nvSpPr>
          <p:spPr>
            <a:xfrm>
              <a:off x="3902" y="2354"/>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9" name="Google Shape;919;p37"/>
            <p:cNvSpPr/>
            <p:nvPr/>
          </p:nvSpPr>
          <p:spPr>
            <a:xfrm>
              <a:off x="3902" y="2355"/>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0" name="Google Shape;920;p37"/>
            <p:cNvSpPr/>
            <p:nvPr/>
          </p:nvSpPr>
          <p:spPr>
            <a:xfrm>
              <a:off x="3902" y="2356"/>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1" name="Google Shape;921;p37"/>
            <p:cNvSpPr/>
            <p:nvPr/>
          </p:nvSpPr>
          <p:spPr>
            <a:xfrm>
              <a:off x="3902" y="2357"/>
              <a:ext cx="322" cy="2"/>
            </a:xfrm>
            <a:prstGeom prst="rect">
              <a:avLst/>
            </a:prstGeom>
            <a:solidFill>
              <a:srgbClr val="AB6A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2" name="Google Shape;922;p37"/>
            <p:cNvSpPr/>
            <p:nvPr/>
          </p:nvSpPr>
          <p:spPr>
            <a:xfrm>
              <a:off x="3902" y="2359"/>
              <a:ext cx="322" cy="1"/>
            </a:xfrm>
            <a:prstGeom prst="rect">
              <a:avLst/>
            </a:prstGeom>
            <a:solidFill>
              <a:srgbClr val="AB6A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3" name="Google Shape;923;p37"/>
            <p:cNvSpPr/>
            <p:nvPr/>
          </p:nvSpPr>
          <p:spPr>
            <a:xfrm>
              <a:off x="3902" y="2360"/>
              <a:ext cx="322" cy="1"/>
            </a:xfrm>
            <a:prstGeom prst="rect">
              <a:avLst/>
            </a:prstGeom>
            <a:solidFill>
              <a:srgbClr val="AB69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4" name="Google Shape;924;p37"/>
            <p:cNvSpPr/>
            <p:nvPr/>
          </p:nvSpPr>
          <p:spPr>
            <a:xfrm>
              <a:off x="3902" y="2361"/>
              <a:ext cx="322" cy="1"/>
            </a:xfrm>
            <a:prstGeom prst="rect">
              <a:avLst/>
            </a:prstGeom>
            <a:solidFill>
              <a:srgbClr val="AB69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5" name="Google Shape;925;p37"/>
            <p:cNvSpPr/>
            <p:nvPr/>
          </p:nvSpPr>
          <p:spPr>
            <a:xfrm>
              <a:off x="3902" y="2362"/>
              <a:ext cx="322" cy="1"/>
            </a:xfrm>
            <a:prstGeom prst="rect">
              <a:avLst/>
            </a:prstGeom>
            <a:solidFill>
              <a:srgbClr val="A868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6" name="Google Shape;926;p37"/>
            <p:cNvSpPr/>
            <p:nvPr/>
          </p:nvSpPr>
          <p:spPr>
            <a:xfrm>
              <a:off x="3902" y="2363"/>
              <a:ext cx="322" cy="1"/>
            </a:xfrm>
            <a:prstGeom prst="rect">
              <a:avLst/>
            </a:prstGeom>
            <a:solidFill>
              <a:srgbClr val="A867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7" name="Google Shape;927;p37"/>
            <p:cNvSpPr/>
            <p:nvPr/>
          </p:nvSpPr>
          <p:spPr>
            <a:xfrm>
              <a:off x="3902" y="2364"/>
              <a:ext cx="322" cy="2"/>
            </a:xfrm>
            <a:prstGeom prst="rect">
              <a:avLst/>
            </a:prstGeom>
            <a:solidFill>
              <a:srgbClr val="A865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8" name="Google Shape;928;p37"/>
            <p:cNvSpPr/>
            <p:nvPr/>
          </p:nvSpPr>
          <p:spPr>
            <a:xfrm>
              <a:off x="3902" y="2366"/>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9" name="Google Shape;929;p37"/>
            <p:cNvSpPr/>
            <p:nvPr/>
          </p:nvSpPr>
          <p:spPr>
            <a:xfrm>
              <a:off x="3902" y="2367"/>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0" name="Google Shape;930;p37"/>
            <p:cNvSpPr/>
            <p:nvPr/>
          </p:nvSpPr>
          <p:spPr>
            <a:xfrm>
              <a:off x="3902" y="2368"/>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1" name="Google Shape;931;p37"/>
            <p:cNvSpPr/>
            <p:nvPr/>
          </p:nvSpPr>
          <p:spPr>
            <a:xfrm>
              <a:off x="3902" y="2369"/>
              <a:ext cx="322" cy="1"/>
            </a:xfrm>
            <a:prstGeom prst="rect">
              <a:avLst/>
            </a:prstGeom>
            <a:solidFill>
              <a:srgbClr val="A661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2" name="Google Shape;932;p37"/>
            <p:cNvSpPr/>
            <p:nvPr/>
          </p:nvSpPr>
          <p:spPr>
            <a:xfrm>
              <a:off x="3902" y="2370"/>
              <a:ext cx="322" cy="2"/>
            </a:xfrm>
            <a:prstGeom prst="rect">
              <a:avLst/>
            </a:prstGeom>
            <a:solidFill>
              <a:srgbClr val="A360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3" name="Google Shape;933;p37"/>
            <p:cNvSpPr/>
            <p:nvPr/>
          </p:nvSpPr>
          <p:spPr>
            <a:xfrm>
              <a:off x="3902" y="2372"/>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4" name="Google Shape;934;p37"/>
            <p:cNvSpPr/>
            <p:nvPr/>
          </p:nvSpPr>
          <p:spPr>
            <a:xfrm>
              <a:off x="3902" y="2373"/>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5" name="Google Shape;935;p37"/>
            <p:cNvSpPr/>
            <p:nvPr/>
          </p:nvSpPr>
          <p:spPr>
            <a:xfrm>
              <a:off x="3902" y="2374"/>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6" name="Google Shape;936;p37"/>
            <p:cNvSpPr/>
            <p:nvPr/>
          </p:nvSpPr>
          <p:spPr>
            <a:xfrm>
              <a:off x="3902" y="2375"/>
              <a:ext cx="322" cy="1"/>
            </a:xfrm>
            <a:prstGeom prst="rect">
              <a:avLst/>
            </a:prstGeom>
            <a:solidFill>
              <a:srgbClr val="A15D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7" name="Google Shape;937;p37"/>
            <p:cNvSpPr/>
            <p:nvPr/>
          </p:nvSpPr>
          <p:spPr>
            <a:xfrm>
              <a:off x="3902" y="2376"/>
              <a:ext cx="322" cy="1"/>
            </a:xfrm>
            <a:prstGeom prst="rect">
              <a:avLst/>
            </a:prstGeom>
            <a:solidFill>
              <a:srgbClr val="A15D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8" name="Google Shape;938;p37"/>
            <p:cNvSpPr/>
            <p:nvPr/>
          </p:nvSpPr>
          <p:spPr>
            <a:xfrm>
              <a:off x="3902" y="2377"/>
              <a:ext cx="322" cy="2"/>
            </a:xfrm>
            <a:prstGeom prst="rect">
              <a:avLst/>
            </a:prstGeom>
            <a:solidFill>
              <a:srgbClr val="A15A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9" name="Google Shape;939;p37"/>
            <p:cNvSpPr/>
            <p:nvPr/>
          </p:nvSpPr>
          <p:spPr>
            <a:xfrm>
              <a:off x="3902" y="2379"/>
              <a:ext cx="322" cy="1"/>
            </a:xfrm>
            <a:prstGeom prst="rect">
              <a:avLst/>
            </a:prstGeom>
            <a:solidFill>
              <a:srgbClr val="9E58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0" name="Google Shape;940;p37"/>
            <p:cNvSpPr/>
            <p:nvPr/>
          </p:nvSpPr>
          <p:spPr>
            <a:xfrm>
              <a:off x="3902" y="2380"/>
              <a:ext cx="322" cy="1"/>
            </a:xfrm>
            <a:prstGeom prst="rect">
              <a:avLst/>
            </a:prstGeom>
            <a:solidFill>
              <a:srgbClr val="9E58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1" name="Google Shape;941;p37"/>
            <p:cNvSpPr/>
            <p:nvPr/>
          </p:nvSpPr>
          <p:spPr>
            <a:xfrm>
              <a:off x="3902" y="2381"/>
              <a:ext cx="322" cy="1"/>
            </a:xfrm>
            <a:prstGeom prst="rect">
              <a:avLst/>
            </a:prstGeom>
            <a:solidFill>
              <a:srgbClr val="9E57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2" name="Google Shape;942;p37"/>
            <p:cNvSpPr/>
            <p:nvPr/>
          </p:nvSpPr>
          <p:spPr>
            <a:xfrm>
              <a:off x="3902" y="2382"/>
              <a:ext cx="322" cy="1"/>
            </a:xfrm>
            <a:prstGeom prst="rect">
              <a:avLst/>
            </a:prstGeom>
            <a:solidFill>
              <a:srgbClr val="9E57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3" name="Google Shape;943;p37"/>
            <p:cNvSpPr/>
            <p:nvPr/>
          </p:nvSpPr>
          <p:spPr>
            <a:xfrm>
              <a:off x="3902" y="2383"/>
              <a:ext cx="322" cy="1"/>
            </a:xfrm>
            <a:prstGeom prst="rect">
              <a:avLst/>
            </a:prstGeom>
            <a:solidFill>
              <a:srgbClr val="9C551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4" name="Google Shape;944;p37"/>
            <p:cNvSpPr/>
            <p:nvPr/>
          </p:nvSpPr>
          <p:spPr>
            <a:xfrm>
              <a:off x="3902" y="2384"/>
              <a:ext cx="322" cy="2"/>
            </a:xfrm>
            <a:prstGeom prst="rect">
              <a:avLst/>
            </a:prstGeom>
            <a:solidFill>
              <a:srgbClr val="9C551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5" name="Google Shape;945;p37"/>
            <p:cNvSpPr/>
            <p:nvPr/>
          </p:nvSpPr>
          <p:spPr>
            <a:xfrm>
              <a:off x="4331" y="2180"/>
              <a:ext cx="789"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No hay </a:t>
              </a:r>
              <a:r>
                <a:rPr lang="es-419" sz="1400" b="0" i="0" u="none" strike="noStrike" cap="none" dirty="0">
                  <a:solidFill>
                    <a:srgbClr val="000000"/>
                  </a:solidFill>
                  <a:latin typeface="Century Gothic"/>
                  <a:ea typeface="Century Gothic"/>
                  <a:cs typeface="Century Gothic"/>
                  <a:sym typeface="Century Gothic"/>
                </a:rPr>
                <a:t>Cambios</a:t>
              </a:r>
              <a:endParaRPr lang="es-419" sz="1400" b="0" i="0" u="none" strike="noStrike" cap="none" dirty="0">
                <a:solidFill>
                  <a:schemeClr val="dk1"/>
                </a:solidFill>
                <a:latin typeface="Century Gothic"/>
                <a:ea typeface="Century Gothic"/>
                <a:cs typeface="Century Gothic"/>
                <a:sym typeface="Century Gothic"/>
              </a:endParaRPr>
            </a:p>
          </p:txBody>
        </p:sp>
        <p:sp>
          <p:nvSpPr>
            <p:cNvPr id="946" name="Google Shape;946;p37"/>
            <p:cNvSpPr/>
            <p:nvPr/>
          </p:nvSpPr>
          <p:spPr>
            <a:xfrm>
              <a:off x="4314" y="2324"/>
              <a:ext cx="841"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EVI </a:t>
              </a:r>
              <a:br>
                <a:rPr lang="en-US" sz="1400" b="0" i="0" u="none" strike="noStrike" cap="none" dirty="0">
                  <a:solidFill>
                    <a:srgbClr val="000000"/>
                  </a:solidFill>
                  <a:latin typeface="Century Gothic"/>
                  <a:ea typeface="Century Gothic"/>
                  <a:cs typeface="Century Gothic"/>
                  <a:sym typeface="Century Gothic"/>
                </a:rPr>
              </a:br>
              <a:r>
                <a:rPr lang="es-419" sz="1400" b="0" i="0" u="none" strike="noStrike" cap="none" dirty="0">
                  <a:solidFill>
                    <a:srgbClr val="000000"/>
                  </a:solidFill>
                  <a:latin typeface="Century Gothic"/>
                  <a:ea typeface="Century Gothic"/>
                  <a:cs typeface="Century Gothic"/>
                  <a:sym typeface="Century Gothic"/>
                </a:rPr>
                <a:t>Disminuyó</a:t>
              </a:r>
              <a:endParaRPr lang="es-419" sz="1400" b="0" i="0" u="none" strike="noStrike" cap="none" dirty="0">
                <a:solidFill>
                  <a:schemeClr val="dk1"/>
                </a:solidFill>
                <a:latin typeface="Century Gothic"/>
                <a:ea typeface="Century Gothic"/>
                <a:cs typeface="Century Gothic"/>
                <a:sym typeface="Century Gothic"/>
              </a:endParaRPr>
            </a:p>
          </p:txBody>
        </p:sp>
      </p:grpSp>
      <p:grpSp>
        <p:nvGrpSpPr>
          <p:cNvPr id="947" name="Google Shape;947;p37"/>
          <p:cNvGrpSpPr/>
          <p:nvPr/>
        </p:nvGrpSpPr>
        <p:grpSpPr>
          <a:xfrm>
            <a:off x="5156221" y="6069788"/>
            <a:ext cx="2798117" cy="462511"/>
            <a:chOff x="533" y="3444"/>
            <a:chExt cx="1307" cy="191"/>
          </a:xfrm>
        </p:grpSpPr>
        <p:sp>
          <p:nvSpPr>
            <p:cNvPr id="948" name="Google Shape;948;p37"/>
            <p:cNvSpPr/>
            <p:nvPr/>
          </p:nvSpPr>
          <p:spPr>
            <a:xfrm>
              <a:off x="553" y="3459"/>
              <a:ext cx="1287" cy="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9" name="Google Shape;949;p37"/>
            <p:cNvSpPr/>
            <p:nvPr/>
          </p:nvSpPr>
          <p:spPr>
            <a:xfrm>
              <a:off x="575" y="3558"/>
              <a:ext cx="42"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0" name="Google Shape;950;p37"/>
            <p:cNvSpPr/>
            <p:nvPr/>
          </p:nvSpPr>
          <p:spPr>
            <a:xfrm>
              <a:off x="617" y="3558"/>
              <a:ext cx="41"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1" name="Google Shape;951;p37"/>
            <p:cNvSpPr/>
            <p:nvPr/>
          </p:nvSpPr>
          <p:spPr>
            <a:xfrm>
              <a:off x="658" y="3558"/>
              <a:ext cx="40"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2" name="Google Shape;952;p37"/>
            <p:cNvSpPr/>
            <p:nvPr/>
          </p:nvSpPr>
          <p:spPr>
            <a:xfrm>
              <a:off x="698" y="3558"/>
              <a:ext cx="42"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3" name="Google Shape;953;p37"/>
            <p:cNvSpPr/>
            <p:nvPr/>
          </p:nvSpPr>
          <p:spPr>
            <a:xfrm>
              <a:off x="740" y="3558"/>
              <a:ext cx="164"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4" name="Google Shape;954;p37"/>
            <p:cNvSpPr/>
            <p:nvPr/>
          </p:nvSpPr>
          <p:spPr>
            <a:xfrm>
              <a:off x="904" y="3558"/>
              <a:ext cx="164"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5" name="Google Shape;955;p37"/>
            <p:cNvSpPr/>
            <p:nvPr/>
          </p:nvSpPr>
          <p:spPr>
            <a:xfrm>
              <a:off x="1068" y="3558"/>
              <a:ext cx="165"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6" name="Google Shape;956;p37"/>
            <p:cNvSpPr/>
            <p:nvPr/>
          </p:nvSpPr>
          <p:spPr>
            <a:xfrm>
              <a:off x="533" y="3444"/>
              <a:ext cx="63"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0</a:t>
              </a:r>
              <a:endParaRPr sz="1400" b="0" i="0" u="none" strike="noStrike" cap="none" dirty="0">
                <a:solidFill>
                  <a:schemeClr val="dk1"/>
                </a:solidFill>
                <a:latin typeface="Century Gothic"/>
                <a:ea typeface="Century Gothic"/>
                <a:cs typeface="Century Gothic"/>
                <a:sym typeface="Century Gothic"/>
              </a:endParaRPr>
            </a:p>
          </p:txBody>
        </p:sp>
        <p:sp>
          <p:nvSpPr>
            <p:cNvPr id="957" name="Google Shape;957;p37"/>
            <p:cNvSpPr/>
            <p:nvPr/>
          </p:nvSpPr>
          <p:spPr>
            <a:xfrm>
              <a:off x="675"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10</a:t>
              </a:r>
              <a:endParaRPr sz="1400" b="0" i="0" u="none" strike="noStrike" cap="none" dirty="0">
                <a:solidFill>
                  <a:schemeClr val="dk1"/>
                </a:solidFill>
                <a:latin typeface="Century Gothic"/>
                <a:ea typeface="Century Gothic"/>
                <a:cs typeface="Century Gothic"/>
                <a:sym typeface="Century Gothic"/>
              </a:endParaRPr>
            </a:p>
          </p:txBody>
        </p:sp>
        <p:sp>
          <p:nvSpPr>
            <p:cNvPr id="958" name="Google Shape;958;p37"/>
            <p:cNvSpPr/>
            <p:nvPr/>
          </p:nvSpPr>
          <p:spPr>
            <a:xfrm>
              <a:off x="839"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20</a:t>
              </a:r>
              <a:endParaRPr sz="1400" b="0" i="0" u="none" strike="noStrike" cap="none" dirty="0">
                <a:solidFill>
                  <a:schemeClr val="dk1"/>
                </a:solidFill>
                <a:latin typeface="Century Gothic"/>
                <a:ea typeface="Century Gothic"/>
                <a:cs typeface="Century Gothic"/>
                <a:sym typeface="Century Gothic"/>
              </a:endParaRPr>
            </a:p>
          </p:txBody>
        </p:sp>
        <p:sp>
          <p:nvSpPr>
            <p:cNvPr id="959" name="Google Shape;959;p37"/>
            <p:cNvSpPr/>
            <p:nvPr/>
          </p:nvSpPr>
          <p:spPr>
            <a:xfrm>
              <a:off x="1003"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30</a:t>
              </a:r>
              <a:endParaRPr sz="1400" b="0" i="0" u="none" strike="noStrike" cap="none" dirty="0">
                <a:solidFill>
                  <a:schemeClr val="dk1"/>
                </a:solidFill>
                <a:latin typeface="Century Gothic"/>
                <a:ea typeface="Century Gothic"/>
                <a:cs typeface="Century Gothic"/>
                <a:sym typeface="Century Gothic"/>
              </a:endParaRPr>
            </a:p>
          </p:txBody>
        </p:sp>
        <p:sp>
          <p:nvSpPr>
            <p:cNvPr id="960" name="Google Shape;960;p37"/>
            <p:cNvSpPr/>
            <p:nvPr/>
          </p:nvSpPr>
          <p:spPr>
            <a:xfrm>
              <a:off x="1168"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40</a:t>
              </a:r>
              <a:endParaRPr sz="1400" b="0" i="0" u="none" strike="noStrike" cap="none" dirty="0">
                <a:solidFill>
                  <a:schemeClr val="dk1"/>
                </a:solidFill>
                <a:latin typeface="Century Gothic"/>
                <a:ea typeface="Century Gothic"/>
                <a:cs typeface="Century Gothic"/>
                <a:sym typeface="Century Gothic"/>
              </a:endParaRPr>
            </a:p>
          </p:txBody>
        </p:sp>
        <p:sp>
          <p:nvSpPr>
            <p:cNvPr id="961" name="Google Shape;961;p37"/>
            <p:cNvSpPr/>
            <p:nvPr/>
          </p:nvSpPr>
          <p:spPr>
            <a:xfrm>
              <a:off x="616" y="3444"/>
              <a:ext cx="0"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Century Gothic"/>
                <a:ea typeface="Century Gothic"/>
                <a:cs typeface="Century Gothic"/>
                <a:sym typeface="Century Gothic"/>
              </a:endParaRPr>
            </a:p>
          </p:txBody>
        </p:sp>
        <p:sp>
          <p:nvSpPr>
            <p:cNvPr id="962" name="Google Shape;962;p37"/>
            <p:cNvSpPr/>
            <p:nvPr/>
          </p:nvSpPr>
          <p:spPr>
            <a:xfrm>
              <a:off x="1253" y="3525"/>
              <a:ext cx="554" cy="8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s-419" dirty="0">
                  <a:latin typeface="Century Gothic"/>
                  <a:ea typeface="Century Gothic"/>
                  <a:cs typeface="Century Gothic"/>
                  <a:sym typeface="Century Gothic"/>
                </a:rPr>
                <a:t>Kilómetros</a:t>
              </a:r>
              <a:endParaRPr lang="es-419" sz="1400" b="0" i="0" u="none" strike="noStrike" cap="none" dirty="0">
                <a:solidFill>
                  <a:schemeClr val="dk1"/>
                </a:solidFill>
                <a:latin typeface="Century Gothic"/>
                <a:ea typeface="Century Gothic"/>
                <a:cs typeface="Century Gothic"/>
                <a:sym typeface="Century Gothic"/>
              </a:endParaRPr>
            </a:p>
          </p:txBody>
        </p:sp>
      </p:grpSp>
      <p:sp>
        <p:nvSpPr>
          <p:cNvPr id="963" name="Google Shape;963;p37"/>
          <p:cNvSpPr txBox="1"/>
          <p:nvPr/>
        </p:nvSpPr>
        <p:spPr>
          <a:xfrm>
            <a:off x="7756467" y="5620492"/>
            <a:ext cx="37738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entury Gothic"/>
                <a:ea typeface="Century Gothic"/>
                <a:cs typeface="Century Gothic"/>
                <a:sym typeface="Century Gothic"/>
              </a:rPr>
              <a:t>N</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300270" y="276993"/>
            <a:ext cx="11590889"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spc="-40" dirty="0"/>
              <a:t>Datos de Sensores Satelitales Disponibles en GEE: Productos de la </a:t>
            </a:r>
            <a:r>
              <a:rPr lang="es-419" dirty="0"/>
              <a:t>Cobertura Terrestre</a:t>
            </a:r>
          </a:p>
        </p:txBody>
      </p:sp>
      <p:sp>
        <p:nvSpPr>
          <p:cNvPr id="283" name="Google Shape;283;p31"/>
          <p:cNvSpPr txBox="1">
            <a:spLocks noGrp="1"/>
          </p:cNvSpPr>
          <p:nvPr>
            <p:ph type="body" idx="1"/>
          </p:nvPr>
        </p:nvSpPr>
        <p:spPr>
          <a:xfrm>
            <a:off x="242315" y="1130284"/>
            <a:ext cx="5105189" cy="5143516"/>
          </a:xfrm>
          <a:prstGeom prst="rect">
            <a:avLst/>
          </a:prstGeom>
          <a:noFill/>
          <a:ln>
            <a:noFill/>
          </a:ln>
        </p:spPr>
        <p:txBody>
          <a:bodyPr spcFirstLastPara="1" wrap="square" lIns="0" tIns="60925" rIns="121875" bIns="60925" anchor="t" anchorCtr="0">
            <a:noAutofit/>
          </a:bodyPr>
          <a:lstStyle/>
          <a:p>
            <a:pPr marL="457200" lvl="0" indent="-368300" algn="l" rtl="0">
              <a:lnSpc>
                <a:spcPct val="100000"/>
              </a:lnSpc>
              <a:spcBef>
                <a:spcPts val="800"/>
              </a:spcBef>
              <a:spcAft>
                <a:spcPts val="0"/>
              </a:spcAft>
              <a:buClr>
                <a:schemeClr val="dk1"/>
              </a:buClr>
              <a:buSzPts val="2200"/>
              <a:buChar char="•"/>
            </a:pPr>
            <a:r>
              <a:rPr lang="es-419" sz="2000" dirty="0"/>
              <a:t>Hay una variedad de productos de datos de la cobertura terrestre disponibles en GEE, incluso</a:t>
            </a:r>
            <a:r>
              <a:rPr lang="en-US" sz="2000" dirty="0"/>
              <a:t>:</a:t>
            </a:r>
            <a:endParaRPr dirty="0"/>
          </a:p>
          <a:p>
            <a:pPr marL="914400" lvl="1" indent="-368300" algn="l" rtl="0">
              <a:lnSpc>
                <a:spcPct val="100000"/>
              </a:lnSpc>
              <a:spcBef>
                <a:spcPts val="400"/>
              </a:spcBef>
              <a:spcAft>
                <a:spcPts val="0"/>
              </a:spcAft>
              <a:buSzPts val="2200"/>
              <a:buChar char="–"/>
            </a:pPr>
            <a:r>
              <a:rPr lang="en-US" sz="2000" dirty="0"/>
              <a:t>ESA WorldCover 10m v200</a:t>
            </a:r>
          </a:p>
          <a:p>
            <a:pPr marL="914400" lvl="1" indent="-368300" algn="l" rtl="0">
              <a:lnSpc>
                <a:spcPct val="100000"/>
              </a:lnSpc>
              <a:spcBef>
                <a:spcPts val="400"/>
              </a:spcBef>
              <a:spcAft>
                <a:spcPts val="0"/>
              </a:spcAft>
              <a:buSzPts val="2200"/>
              <a:buChar char="–"/>
            </a:pPr>
            <a:r>
              <a:rPr lang="en-US" sz="2000" dirty="0"/>
              <a:t>MODIS Land Cover Type Annual Global 500m</a:t>
            </a:r>
            <a:endParaRPr dirty="0"/>
          </a:p>
          <a:p>
            <a:pPr marL="914400" lvl="1" indent="-368300" algn="l" rtl="0">
              <a:lnSpc>
                <a:spcPct val="100000"/>
              </a:lnSpc>
              <a:spcBef>
                <a:spcPts val="400"/>
              </a:spcBef>
              <a:spcAft>
                <a:spcPts val="0"/>
              </a:spcAft>
              <a:buSzPts val="2200"/>
              <a:buChar char="–"/>
            </a:pPr>
            <a:r>
              <a:rPr lang="en-US" sz="2000" dirty="0"/>
              <a:t>Global PALSAR-2/PALSAR Forest/Non-Forest Map</a:t>
            </a:r>
            <a:endParaRPr dirty="0"/>
          </a:p>
          <a:p>
            <a:pPr marL="914400" lvl="1" indent="-368300" algn="l" rtl="0">
              <a:lnSpc>
                <a:spcPct val="100000"/>
              </a:lnSpc>
              <a:spcBef>
                <a:spcPts val="400"/>
              </a:spcBef>
              <a:spcAft>
                <a:spcPts val="0"/>
              </a:spcAft>
              <a:buSzPts val="2200"/>
              <a:buChar char="–"/>
            </a:pPr>
            <a:r>
              <a:rPr lang="en-US" sz="2000" dirty="0"/>
              <a:t>USGS National Land Cover Database</a:t>
            </a:r>
            <a:endParaRPr lang="es-419" dirty="0"/>
          </a:p>
          <a:p>
            <a:pPr marL="457200" lvl="0" indent="-368300" algn="l" rtl="0">
              <a:lnSpc>
                <a:spcPct val="100000"/>
              </a:lnSpc>
              <a:spcBef>
                <a:spcPts val="800"/>
              </a:spcBef>
              <a:spcAft>
                <a:spcPts val="0"/>
              </a:spcAft>
              <a:buClr>
                <a:srgbClr val="000000"/>
              </a:buClr>
              <a:buSzPts val="2200"/>
              <a:buChar char="•"/>
            </a:pPr>
            <a:r>
              <a:rPr lang="es-419" sz="2000" dirty="0">
                <a:solidFill>
                  <a:srgbClr val="000000"/>
                </a:solidFill>
              </a:rPr>
              <a:t>Catálogo de Datos de </a:t>
            </a:r>
            <a:r>
              <a:rPr lang="en-US" sz="2000" dirty="0">
                <a:solidFill>
                  <a:srgbClr val="000000"/>
                </a:solidFill>
              </a:rPr>
              <a:t>GEE:</a:t>
            </a:r>
            <a:endParaRPr dirty="0"/>
          </a:p>
          <a:p>
            <a:pPr marL="914400" lvl="1" indent="-368300" algn="l" rtl="0">
              <a:lnSpc>
                <a:spcPct val="100000"/>
              </a:lnSpc>
              <a:spcBef>
                <a:spcPts val="400"/>
              </a:spcBef>
              <a:spcAft>
                <a:spcPts val="0"/>
              </a:spcAft>
              <a:buClr>
                <a:srgbClr val="000000"/>
              </a:buClr>
              <a:buSzPts val="2200"/>
              <a:buChar char="–"/>
            </a:pPr>
            <a:r>
              <a:rPr lang="en-US" sz="2000"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https://developers.google.com/earth-engine/datasets/tags/landcover</a:t>
            </a:r>
            <a:endParaRPr sz="2000" dirty="0">
              <a:solidFill>
                <a:srgbClr val="000000"/>
              </a:solidFill>
            </a:endParaRPr>
          </a:p>
          <a:p>
            <a:pPr marL="914400" lvl="1" indent="-228600" algn="l" rtl="0">
              <a:lnSpc>
                <a:spcPct val="100000"/>
              </a:lnSpc>
              <a:spcBef>
                <a:spcPts val="400"/>
              </a:spcBef>
              <a:spcAft>
                <a:spcPts val="0"/>
              </a:spcAft>
              <a:buSzPts val="2200"/>
              <a:buNone/>
            </a:pPr>
            <a:endParaRPr sz="2000" dirty="0"/>
          </a:p>
        </p:txBody>
      </p:sp>
      <p:pic>
        <p:nvPicPr>
          <p:cNvPr id="284" name="Google Shape;284;p31"/>
          <p:cNvPicPr preferRelativeResize="0"/>
          <p:nvPr/>
        </p:nvPicPr>
        <p:blipFill rotWithShape="1">
          <a:blip r:embed="rId4">
            <a:alphaModFix/>
          </a:blip>
          <a:srcRect/>
          <a:stretch/>
        </p:blipFill>
        <p:spPr>
          <a:xfrm>
            <a:off x="5234983" y="1130284"/>
            <a:ext cx="6714130" cy="3686950"/>
          </a:xfrm>
          <a:prstGeom prst="rect">
            <a:avLst/>
          </a:prstGeom>
          <a:noFill/>
          <a:ln>
            <a:noFill/>
          </a:ln>
        </p:spPr>
      </p:pic>
      <p:sp>
        <p:nvSpPr>
          <p:cNvPr id="285" name="Google Shape;285;p31"/>
          <p:cNvSpPr txBox="1"/>
          <p:nvPr/>
        </p:nvSpPr>
        <p:spPr>
          <a:xfrm>
            <a:off x="5234983" y="4817234"/>
            <a:ext cx="671413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419" sz="1200" b="0" i="0" u="none" strike="noStrike" cap="none" dirty="0">
                <a:solidFill>
                  <a:srgbClr val="000000"/>
                </a:solidFill>
                <a:latin typeface="Century Gothic"/>
                <a:ea typeface="Century Gothic"/>
                <a:cs typeface="Century Gothic"/>
                <a:sym typeface="Century Gothic"/>
              </a:rPr>
              <a:t>Capas de Cobertura </a:t>
            </a:r>
            <a:r>
              <a:rPr lang="en-US" sz="1200" b="0" i="0" u="none" strike="noStrike" cap="none" dirty="0">
                <a:solidFill>
                  <a:srgbClr val="000000"/>
                </a:solidFill>
                <a:latin typeface="Century Gothic"/>
                <a:ea typeface="Century Gothic"/>
                <a:cs typeface="Century Gothic"/>
                <a:sym typeface="Century Gothic"/>
              </a:rPr>
              <a:t>Terrestre Global de Copernicus: CGLS-LC100 </a:t>
            </a:r>
            <a:r>
              <a:rPr lang="es-419" sz="1200" b="0" i="0" u="none" strike="noStrike" cap="none" dirty="0">
                <a:solidFill>
                  <a:srgbClr val="000000"/>
                </a:solidFill>
                <a:latin typeface="Century Gothic"/>
                <a:ea typeface="Century Gothic"/>
                <a:cs typeface="Century Gothic"/>
                <a:sym typeface="Century Gothic"/>
              </a:rPr>
              <a:t>colección</a:t>
            </a:r>
            <a:r>
              <a:rPr lang="en-US" sz="1200" b="0" i="0" u="none" strike="noStrike" cap="none" dirty="0">
                <a:solidFill>
                  <a:srgbClr val="000000"/>
                </a:solidFill>
                <a:latin typeface="Century Gothic"/>
                <a:ea typeface="Century Gothic"/>
                <a:cs typeface="Century Gothic"/>
                <a:sym typeface="Century Gothic"/>
              </a:rPr>
              <a:t> 3 </a:t>
            </a:r>
            <a:r>
              <a:rPr lang="es-419" sz="1200" b="0" i="0" u="none" strike="noStrike" cap="none" dirty="0">
                <a:solidFill>
                  <a:srgbClr val="000000"/>
                </a:solidFill>
                <a:latin typeface="Century Gothic"/>
                <a:ea typeface="Century Gothic"/>
                <a:cs typeface="Century Gothic"/>
                <a:sym typeface="Century Gothic"/>
              </a:rPr>
              <a:t>visualizada globalmente en </a:t>
            </a:r>
            <a:r>
              <a:rPr lang="en-US" sz="1200" b="0" i="0" u="none" strike="noStrike" cap="none" dirty="0">
                <a:solidFill>
                  <a:srgbClr val="000000"/>
                </a:solidFill>
                <a:latin typeface="Century Gothic"/>
                <a:ea typeface="Century Gothic"/>
                <a:cs typeface="Century Gothic"/>
                <a:sym typeface="Century Gothic"/>
              </a:rPr>
              <a:t>GEE. Fuente: </a:t>
            </a:r>
            <a:r>
              <a:rPr lang="en-US" sz="1200" b="0" i="0" u="sng" strike="noStrike" cap="none" dirty="0">
                <a:solidFill>
                  <a:srgbClr val="000000"/>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Earth Engine Data Catalog</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s-419" dirty="0"/>
              <a:t>Demostración – Adquisición de la Cobertura Terrestre</a:t>
            </a:r>
          </a:p>
        </p:txBody>
      </p:sp>
    </p:spTree>
    <p:extLst>
      <p:ext uri="{BB962C8B-B14F-4D97-AF65-F5344CB8AC3E}">
        <p14:creationId xmlns:p14="http://schemas.microsoft.com/office/powerpoint/2010/main" val="2866806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r>
              <a:rPr lang="en-US" dirty="0"/>
              <a:t>ESA WorldCover 10m v100</a:t>
            </a:r>
            <a:endParaRPr dirty="0"/>
          </a:p>
        </p:txBody>
      </p:sp>
      <p:sp>
        <p:nvSpPr>
          <p:cNvPr id="984" name="Google Shape;984;p40"/>
          <p:cNvSpPr txBox="1">
            <a:spLocks noGrp="1"/>
          </p:cNvSpPr>
          <p:nvPr>
            <p:ph type="body" idx="1"/>
          </p:nvPr>
        </p:nvSpPr>
        <p:spPr>
          <a:xfrm>
            <a:off x="467207" y="853292"/>
            <a:ext cx="11048931" cy="5331342"/>
          </a:xfrm>
          <a:prstGeom prst="rect">
            <a:avLst/>
          </a:prstGeom>
          <a:noFill/>
          <a:ln>
            <a:noFill/>
          </a:ln>
        </p:spPr>
        <p:txBody>
          <a:bodyPr spcFirstLastPara="1" wrap="square" lIns="0" tIns="60925" rIns="121875" bIns="60925" anchor="t" anchorCtr="0">
            <a:normAutofit fontScale="92500" lnSpcReduction="20000"/>
          </a:bodyPr>
          <a:lstStyle/>
          <a:p>
            <a:pPr marL="457200" lvl="0" indent="-368300" algn="l" rtl="0">
              <a:lnSpc>
                <a:spcPct val="90000"/>
              </a:lnSpc>
              <a:spcBef>
                <a:spcPts val="1200"/>
              </a:spcBef>
              <a:spcAft>
                <a:spcPts val="1200"/>
              </a:spcAft>
              <a:buClr>
                <a:schemeClr val="dk1"/>
              </a:buClr>
              <a:buSzPts val="2200"/>
              <a:buChar char="•"/>
            </a:pPr>
            <a:r>
              <a:rPr lang="en-US" dirty="0"/>
              <a:t>Código para la </a:t>
            </a:r>
            <a:r>
              <a:rPr lang="es-419" dirty="0"/>
              <a:t>demostración</a:t>
            </a:r>
            <a:r>
              <a:rPr lang="en-US" dirty="0"/>
              <a:t>: </a:t>
            </a:r>
            <a:r>
              <a:rPr lang="en-US" dirty="0">
                <a:hlinkClick r:id="rId3"/>
              </a:rPr>
              <a:t>https://code.earthengine.google.com/c0cee80a1637bbbc7b1723519be571d4</a:t>
            </a:r>
            <a:r>
              <a:rPr lang="en-US" dirty="0"/>
              <a:t> </a:t>
            </a:r>
          </a:p>
          <a:p>
            <a:pPr marL="457200" lvl="0" indent="-368300" algn="l" rtl="0">
              <a:lnSpc>
                <a:spcPct val="90000"/>
              </a:lnSpc>
              <a:spcBef>
                <a:spcPts val="1200"/>
              </a:spcBef>
              <a:spcAft>
                <a:spcPts val="1200"/>
              </a:spcAft>
              <a:buClr>
                <a:schemeClr val="dk1"/>
              </a:buClr>
              <a:buSzPts val="2200"/>
              <a:buChar char="•"/>
            </a:pPr>
            <a:r>
              <a:rPr lang="es-419" dirty="0"/>
              <a:t>Conjunto de datos</a:t>
            </a:r>
            <a:r>
              <a:rPr lang="en-US" dirty="0"/>
              <a:t> (GEE): </a:t>
            </a:r>
            <a:r>
              <a:rPr lang="en-US" dirty="0">
                <a:hlinkClick r:id="rId4"/>
              </a:rPr>
              <a:t>https://developers.google.com/earth-engine/datasets/catalog/ESA_WorldCover_v100</a:t>
            </a:r>
            <a:r>
              <a:rPr lang="en-US" dirty="0"/>
              <a:t> </a:t>
            </a:r>
          </a:p>
          <a:p>
            <a:pPr marL="457200" lvl="0" indent="-368300" algn="l" rtl="0">
              <a:lnSpc>
                <a:spcPct val="90000"/>
              </a:lnSpc>
              <a:spcBef>
                <a:spcPts val="600"/>
              </a:spcBef>
              <a:spcAft>
                <a:spcPts val="600"/>
              </a:spcAft>
              <a:buClr>
                <a:schemeClr val="dk1"/>
              </a:buClr>
              <a:buSzPts val="2200"/>
              <a:buChar char="•"/>
            </a:pPr>
            <a:r>
              <a:rPr lang="es-419" dirty="0"/>
              <a:t>Disponibilidad del Conjunto de Datos</a:t>
            </a:r>
          </a:p>
          <a:p>
            <a:pPr marL="914400" marR="0" lvl="1" indent="-368300" algn="l" defTabSz="914400" rtl="0" eaLnBrk="1" fontAlgn="auto" latinLnBrk="0" hangingPunct="1">
              <a:lnSpc>
                <a:spcPct val="90000"/>
              </a:lnSpc>
              <a:spcBef>
                <a:spcPts val="600"/>
              </a:spcBef>
              <a:spcAft>
                <a:spcPts val="600"/>
              </a:spcAft>
              <a:buClr>
                <a:srgbClr val="000000"/>
              </a:buClr>
              <a:buSzPts val="2200"/>
              <a:buFont typeface="Arial"/>
              <a:buChar char="–"/>
              <a:tabLst/>
              <a:defRPr/>
            </a:pPr>
            <a:r>
              <a:rPr kumimoji="0" lang="en-US" b="0" i="0" u="none" strike="noStrike" kern="0" cap="none" spc="0" normalizeH="0" baseline="0" noProof="0" dirty="0">
                <a:ln>
                  <a:noFill/>
                </a:ln>
                <a:solidFill>
                  <a:srgbClr val="000000"/>
                </a:solidFill>
                <a:effectLst/>
                <a:uLnTx/>
                <a:uFillTx/>
                <a:latin typeface="Century Gothic"/>
                <a:sym typeface="Century Gothic"/>
              </a:rPr>
              <a:t>2020-01-01 a 2021-01-01</a:t>
            </a:r>
            <a:endParaRPr lang="en-US" dirty="0"/>
          </a:p>
          <a:p>
            <a:pPr>
              <a:lnSpc>
                <a:spcPct val="90000"/>
              </a:lnSpc>
              <a:spcBef>
                <a:spcPts val="600"/>
              </a:spcBef>
              <a:spcAft>
                <a:spcPts val="600"/>
              </a:spcAft>
            </a:pPr>
            <a:r>
              <a:rPr lang="es-419" dirty="0"/>
              <a:t>Proveedor del Conjunto de Datos</a:t>
            </a:r>
          </a:p>
          <a:p>
            <a:pPr lvl="1">
              <a:lnSpc>
                <a:spcPct val="90000"/>
              </a:lnSpc>
              <a:spcBef>
                <a:spcPts val="600"/>
              </a:spcBef>
              <a:spcAft>
                <a:spcPts val="600"/>
              </a:spcAft>
            </a:pPr>
            <a:r>
              <a:rPr lang="en-US" dirty="0">
                <a:hlinkClick r:id="rId5"/>
              </a:rPr>
              <a:t>ESA/VITO/Brockmann Consult/CS/GAMMA Remote Sensing/IIASA/WUR</a:t>
            </a:r>
            <a:endParaRPr lang="en-US" dirty="0"/>
          </a:p>
          <a:p>
            <a:pPr marL="457200" lvl="0" indent="-368300" algn="l" rtl="0">
              <a:lnSpc>
                <a:spcPct val="90000"/>
              </a:lnSpc>
              <a:spcBef>
                <a:spcPts val="1200"/>
              </a:spcBef>
              <a:spcAft>
                <a:spcPts val="1200"/>
              </a:spcAft>
              <a:buClr>
                <a:schemeClr val="dk1"/>
              </a:buClr>
              <a:buSzPts val="2200"/>
              <a:buChar char="•"/>
            </a:pPr>
            <a:r>
              <a:rPr lang="es-419" dirty="0"/>
              <a:t>Descripción</a:t>
            </a:r>
          </a:p>
          <a:p>
            <a:pPr marL="914400" marR="0" lvl="1" indent="-368300" algn="l" defTabSz="914400" rtl="0" eaLnBrk="1" fontAlgn="auto" latinLnBrk="0" hangingPunct="1">
              <a:lnSpc>
                <a:spcPct val="90000"/>
              </a:lnSpc>
              <a:spcBef>
                <a:spcPts val="400"/>
              </a:spcBef>
              <a:spcAft>
                <a:spcPts val="0"/>
              </a:spcAft>
              <a:buClr>
                <a:srgbClr val="000000"/>
              </a:buClr>
              <a:buSzPts val="2200"/>
              <a:buFont typeface="Arial"/>
              <a:buChar char="–"/>
              <a:tabLst/>
              <a:defRPr/>
            </a:pPr>
            <a:r>
              <a:rPr kumimoji="0" lang="es-419" b="0" i="0" u="none" strike="noStrike" kern="0" cap="none" spc="0" normalizeH="0" baseline="0" noProof="0" dirty="0">
                <a:ln>
                  <a:noFill/>
                </a:ln>
                <a:solidFill>
                  <a:srgbClr val="000000"/>
                </a:solidFill>
                <a:effectLst/>
                <a:uLnTx/>
                <a:uFillTx/>
                <a:latin typeface="Century Gothic"/>
                <a:sym typeface="Century Gothic"/>
              </a:rPr>
              <a:t>El producto WorldCover 10 m 2020 de la Agencia Espacial Europea (ESA) proporciona un mapa global de la cobertura terrestre para 2020 con una resolución de 10 m basado en datos de Sentinel-1 y Sentinel-2. El producto WorldCover viene con 11 clases de cobertura terrestre y ha sido generado en el marco del proyecto ESA WorldCover, parte del 5º Programa de Observación de la Tierra (EOEP-5) de la Agencia Espacial Europea</a:t>
            </a:r>
            <a:r>
              <a:rPr kumimoji="0" lang="en-US" b="0" i="0" u="none" strike="noStrike" kern="0" cap="none" spc="0" normalizeH="0" baseline="0" noProof="0" dirty="0">
                <a:ln>
                  <a:noFill/>
                </a:ln>
                <a:solidFill>
                  <a:srgbClr val="000000"/>
                </a:solidFill>
                <a:effectLst/>
                <a:uLnTx/>
                <a:uFillTx/>
                <a:latin typeface="Century Gothic"/>
                <a:sym typeface="Century Gothic"/>
              </a:rPr>
              <a:t>.</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Resumen</a:t>
            </a:r>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fontScale="92500"/>
          </a:bodyPr>
          <a:lstStyle/>
          <a:p>
            <a:pPr marL="457200" lvl="0" indent="-368300" algn="l" rtl="0">
              <a:lnSpc>
                <a:spcPct val="90000"/>
              </a:lnSpc>
              <a:spcBef>
                <a:spcPts val="800"/>
              </a:spcBef>
              <a:spcAft>
                <a:spcPts val="0"/>
              </a:spcAft>
              <a:buClr>
                <a:schemeClr val="dk1"/>
              </a:buClr>
              <a:buSzPts val="2200"/>
              <a:buChar char="•"/>
            </a:pPr>
            <a:r>
              <a:rPr lang="es-419" dirty="0"/>
              <a:t>La plataforma GEE proporciona a los usuarios recursos informáticos en la nube que pueden reducir barreras como el espacio de almacenamiento de datos y la potencia informática personal.</a:t>
            </a:r>
          </a:p>
          <a:p>
            <a:pPr marL="457200" lvl="0" indent="-368300" algn="l" rtl="0">
              <a:lnSpc>
                <a:spcPct val="90000"/>
              </a:lnSpc>
              <a:spcBef>
                <a:spcPts val="800"/>
              </a:spcBef>
              <a:spcAft>
                <a:spcPts val="0"/>
              </a:spcAft>
              <a:buClr>
                <a:schemeClr val="dk1"/>
              </a:buClr>
              <a:buSzPts val="2200"/>
              <a:buChar char="•"/>
            </a:pPr>
            <a:r>
              <a:rPr lang="es-419" dirty="0"/>
              <a:t>Las capacidades de GEE son similares a las de muchas plataformas GIS utilizadas para manipular datos satelitales para procesos clave de la teledetección relacionados con la Tierra, incluyendo la aplicación de algoritmos y la clasificación de la cobertura terrestre.</a:t>
            </a:r>
          </a:p>
          <a:p>
            <a:pPr marL="457200" lvl="0" indent="-368300" algn="l" rtl="0">
              <a:lnSpc>
                <a:spcPct val="90000"/>
              </a:lnSpc>
              <a:spcBef>
                <a:spcPts val="800"/>
              </a:spcBef>
              <a:spcAft>
                <a:spcPts val="0"/>
              </a:spcAft>
              <a:buClr>
                <a:schemeClr val="dk1"/>
              </a:buClr>
              <a:buSzPts val="2200"/>
              <a:buChar char="•"/>
            </a:pPr>
            <a:r>
              <a:rPr lang="es-419" dirty="0"/>
              <a:t>GEE alberga muchos conjuntos de datos relevantes para el monitoreo de la Tierra.</a:t>
            </a:r>
          </a:p>
          <a:p>
            <a:pPr lvl="1">
              <a:lnSpc>
                <a:spcPct val="90000"/>
              </a:lnSpc>
              <a:spcBef>
                <a:spcPts val="800"/>
              </a:spcBef>
              <a:buFont typeface="Century Gothic" panose="020B0502020202020204" pitchFamily="34" charset="0"/>
              <a:buChar char="→"/>
            </a:pPr>
            <a:r>
              <a:rPr lang="es-419" dirty="0"/>
              <a:t>Series de Landsat, MODIS, Sentinel-2 y Sentinel-1 SAR</a:t>
            </a:r>
          </a:p>
          <a:p>
            <a:pPr marL="457200" lvl="0" indent="-368300" algn="l" rtl="0">
              <a:lnSpc>
                <a:spcPct val="90000"/>
              </a:lnSpc>
              <a:spcBef>
                <a:spcPts val="800"/>
              </a:spcBef>
              <a:spcAft>
                <a:spcPts val="0"/>
              </a:spcAft>
              <a:buClr>
                <a:schemeClr val="dk1"/>
              </a:buClr>
              <a:buSzPts val="2200"/>
              <a:buChar char="•"/>
            </a:pPr>
            <a:r>
              <a:rPr lang="es-419" dirty="0"/>
              <a:t>La API de JavaScript permite la codificación y la automatización de funciones básicas de teledetección, como el filtrado de imágenes y el cálculo de índices de vegetación.</a:t>
            </a:r>
          </a:p>
          <a:p>
            <a:pPr marL="457200" lvl="0" indent="-368300" algn="l" rtl="0">
              <a:lnSpc>
                <a:spcPct val="90000"/>
              </a:lnSpc>
              <a:spcBef>
                <a:spcPts val="800"/>
              </a:spcBef>
              <a:spcAft>
                <a:spcPts val="0"/>
              </a:spcAft>
              <a:buClr>
                <a:schemeClr val="dk1"/>
              </a:buClr>
              <a:buSzPts val="2200"/>
              <a:buChar char="•"/>
            </a:pPr>
            <a:r>
              <a:rPr lang="es-419" dirty="0"/>
              <a:t>Los usuarios interesados ​​en la API de Python pueden explorar Google Colab.</a:t>
            </a:r>
          </a:p>
          <a:p>
            <a:pPr marL="457200" lvl="0" indent="-368300" algn="l" rtl="0">
              <a:lnSpc>
                <a:spcPct val="90000"/>
              </a:lnSpc>
              <a:spcBef>
                <a:spcPts val="800"/>
              </a:spcBef>
              <a:spcAft>
                <a:spcPts val="0"/>
              </a:spcAft>
              <a:buClr>
                <a:schemeClr val="dk1"/>
              </a:buClr>
              <a:buSzPts val="2200"/>
              <a:buChar char="•"/>
            </a:pPr>
            <a:r>
              <a:rPr lang="es-419" dirty="0"/>
              <a:t>Sesión 2: Clasificación de la Cobertura Terrestre y Evaluación de la Precisión</a:t>
            </a:r>
            <a:endParaRPr dirty="0"/>
          </a:p>
        </p:txBody>
      </p:sp>
    </p:spTree>
    <p:extLst>
      <p:ext uri="{BB962C8B-B14F-4D97-AF65-F5344CB8AC3E}">
        <p14:creationId xmlns:p14="http://schemas.microsoft.com/office/powerpoint/2010/main" val="2296796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Recursos que le Pueden Ayudar</a:t>
            </a:r>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a:bodyPr>
          <a:lstStyle/>
          <a:p>
            <a:pPr marL="88900" lvl="0" indent="0" algn="l" rtl="0">
              <a:lnSpc>
                <a:spcPct val="90000"/>
              </a:lnSpc>
              <a:spcBef>
                <a:spcPts val="800"/>
              </a:spcBef>
              <a:spcAft>
                <a:spcPts val="1200"/>
              </a:spcAft>
              <a:buClr>
                <a:schemeClr val="dk1"/>
              </a:buClr>
              <a:buSzPts val="2200"/>
              <a:buNone/>
            </a:pPr>
            <a:r>
              <a:rPr lang="en-US" dirty="0"/>
              <a:t>Using Google Earth Engine for Land Monitoring Applications:</a:t>
            </a:r>
          </a:p>
          <a:p>
            <a:pPr marL="457200" lvl="0" indent="-368300" algn="l" rtl="0">
              <a:lnSpc>
                <a:spcPct val="90000"/>
              </a:lnSpc>
              <a:spcBef>
                <a:spcPts val="800"/>
              </a:spcBef>
              <a:spcAft>
                <a:spcPts val="1200"/>
              </a:spcAft>
              <a:buClr>
                <a:schemeClr val="dk1"/>
              </a:buClr>
              <a:buSzPts val="2200"/>
              <a:buChar char="•"/>
            </a:pPr>
            <a:r>
              <a:rPr lang="en-US" dirty="0">
                <a:hlinkClick r:id="rId3"/>
              </a:rPr>
              <a:t>https://appliedsciences.nasa.gov/join-mission/training/english/arset-using-google-earth-engine-land-monitoring-applications</a:t>
            </a:r>
            <a:r>
              <a:rPr lang="en-US" dirty="0"/>
              <a:t> </a:t>
            </a:r>
          </a:p>
          <a:p>
            <a:pPr marL="88900" lvl="0" indent="0" algn="l" rtl="0">
              <a:lnSpc>
                <a:spcPct val="90000"/>
              </a:lnSpc>
              <a:spcBef>
                <a:spcPts val="800"/>
              </a:spcBef>
              <a:spcAft>
                <a:spcPts val="1200"/>
              </a:spcAft>
              <a:buClr>
                <a:schemeClr val="dk1"/>
              </a:buClr>
              <a:buSzPts val="2200"/>
              <a:buNone/>
            </a:pPr>
            <a:r>
              <a:rPr lang="en-US" dirty="0"/>
              <a:t>Forest Mapping and Monitoring with SAR Data</a:t>
            </a:r>
          </a:p>
          <a:p>
            <a:pPr marL="457200" lvl="0" indent="-368300" algn="l" rtl="0">
              <a:lnSpc>
                <a:spcPct val="90000"/>
              </a:lnSpc>
              <a:spcBef>
                <a:spcPts val="800"/>
              </a:spcBef>
              <a:spcAft>
                <a:spcPts val="1200"/>
              </a:spcAft>
              <a:buClr>
                <a:schemeClr val="dk1"/>
              </a:buClr>
              <a:buSzPts val="2200"/>
              <a:buChar char="•"/>
            </a:pPr>
            <a:r>
              <a:rPr lang="en-US" dirty="0">
                <a:hlinkClick r:id="rId4"/>
              </a:rPr>
              <a:t>https://appliedsciences.nasa.gov/join-mission/training/english/arset-forest-mapping-and-monitoring-sar-data</a:t>
            </a:r>
            <a:r>
              <a:rPr lang="en-US" dirty="0"/>
              <a:t> </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457200" lvl="0" indent="-368300" algn="l" rtl="0">
              <a:lnSpc>
                <a:spcPct val="90000"/>
              </a:lnSpc>
              <a:spcBef>
                <a:spcPts val="800"/>
              </a:spcBef>
              <a:spcAft>
                <a:spcPts val="1200"/>
              </a:spcAft>
              <a:buClr>
                <a:schemeClr val="dk1"/>
              </a:buClr>
              <a:buSzPts val="2200"/>
              <a:buChar char="•"/>
            </a:pPr>
            <a:r>
              <a:rPr kumimoji="0" lang="en-US" sz="2400" b="0" i="0" u="none" strike="noStrike" kern="0" cap="none" spc="0" normalizeH="0" baseline="0" noProof="0" dirty="0">
                <a:ln>
                  <a:noFill/>
                </a:ln>
                <a:solidFill>
                  <a:srgbClr val="000000"/>
                </a:solidFill>
                <a:effectLst/>
                <a:uLnTx/>
                <a:uFillTx/>
                <a:latin typeface="Century Gothic"/>
                <a:sym typeface="Century Gothic"/>
              </a:rPr>
              <a:t>La </a:t>
            </a:r>
            <a:r>
              <a:rPr kumimoji="0" lang="es-419" sz="2400" b="0" i="0" u="none" strike="noStrike" kern="0" cap="none" spc="0" normalizeH="0" baseline="0" dirty="0">
                <a:ln>
                  <a:noFill/>
                </a:ln>
                <a:solidFill>
                  <a:srgbClr val="000000"/>
                </a:solidFill>
                <a:effectLst/>
                <a:uLnTx/>
                <a:uFillTx/>
                <a:latin typeface="Century Gothic"/>
                <a:sym typeface="Century Gothic"/>
              </a:rPr>
              <a:t>Pestaña</a:t>
            </a:r>
            <a:r>
              <a:rPr kumimoji="0" lang="en-US" sz="2400" b="0" i="0" u="none" strike="noStrike" kern="0" cap="none" spc="0" normalizeH="0" baseline="0" noProof="0" dirty="0">
                <a:ln>
                  <a:noFill/>
                </a:ln>
                <a:solidFill>
                  <a:srgbClr val="000000"/>
                </a:solidFill>
                <a:effectLst/>
                <a:uLnTx/>
                <a:uFillTx/>
                <a:latin typeface="Century Gothic"/>
                <a:sym typeface="Century Gothic"/>
              </a:rPr>
              <a:t> Docs</a:t>
            </a:r>
          </a:p>
          <a:p>
            <a:pPr marL="457200" lvl="0" indent="-368300" algn="l" rtl="0">
              <a:lnSpc>
                <a:spcPct val="90000"/>
              </a:lnSpc>
              <a:spcBef>
                <a:spcPts val="800"/>
              </a:spcBef>
              <a:spcAft>
                <a:spcPts val="1200"/>
              </a:spcAft>
              <a:buClr>
                <a:schemeClr val="dk1"/>
              </a:buClr>
              <a:buSzPts val="2200"/>
              <a:buChar char="•"/>
            </a:pPr>
            <a:r>
              <a:rPr kumimoji="0" lang="en-US" sz="2400" b="0" i="0" u="sng" strike="noStrike" kern="0" cap="none" spc="0" normalizeH="0" baseline="0" noProof="0" dirty="0">
                <a:ln>
                  <a:noFill/>
                </a:ln>
                <a:solidFill>
                  <a:srgbClr val="136C9A"/>
                </a:solidFill>
                <a:effectLst/>
                <a:uLnTx/>
                <a:uFillTx/>
                <a:latin typeface="Century Gothic"/>
                <a:sym typeface="Century Gothic"/>
                <a:hlinkClick r:id="rId5"/>
              </a:rPr>
              <a:t>Developer’s Guide</a:t>
            </a:r>
            <a:endParaRPr lang="en-US" sz="2400" dirty="0">
              <a:solidFill>
                <a:srgbClr val="000000"/>
              </a:solidFill>
            </a:endParaRPr>
          </a:p>
          <a:p>
            <a:pPr marL="457200" lvl="0" indent="-368300" algn="l" rtl="0">
              <a:lnSpc>
                <a:spcPct val="90000"/>
              </a:lnSpc>
              <a:spcBef>
                <a:spcPts val="800"/>
              </a:spcBef>
              <a:spcAft>
                <a:spcPts val="1200"/>
              </a:spcAft>
              <a:buClr>
                <a:schemeClr val="dk1"/>
              </a:buClr>
              <a:buSzPts val="2200"/>
              <a:buChar char="•"/>
            </a:pPr>
            <a:r>
              <a:rPr kumimoji="0" lang="en-US" sz="2400" b="0" i="0" u="sng" strike="noStrike" kern="0" cap="none" spc="0" normalizeH="0" baseline="0" noProof="0" dirty="0">
                <a:ln>
                  <a:noFill/>
                </a:ln>
                <a:solidFill>
                  <a:srgbClr val="136C9A"/>
                </a:solidFill>
                <a:effectLst/>
                <a:uLnTx/>
                <a:uFillTx/>
                <a:latin typeface="Century Gothic"/>
                <a:sym typeface="Century Gothic"/>
                <a:hlinkClick r:id="rId6"/>
              </a:rPr>
              <a:t>Google Earth Engine Developers Group</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457200" lvl="0" indent="-228600" algn="l" rtl="0">
              <a:lnSpc>
                <a:spcPct val="90000"/>
              </a:lnSpc>
              <a:spcBef>
                <a:spcPts val="800"/>
              </a:spcBef>
              <a:spcAft>
                <a:spcPts val="0"/>
              </a:spcAft>
              <a:buSzPts val="2200"/>
              <a:buNone/>
            </a:pPr>
            <a:endParaRPr dirty="0"/>
          </a:p>
        </p:txBody>
      </p:sp>
      <p:pic>
        <p:nvPicPr>
          <p:cNvPr id="2" name="Google Shape;224;p17">
            <a:extLst>
              <a:ext uri="{FF2B5EF4-FFF2-40B4-BE49-F238E27FC236}">
                <a16:creationId xmlns:a16="http://schemas.microsoft.com/office/drawing/2014/main" id="{377082F7-31DF-98E1-5A3E-DDB3FD9B1608}"/>
              </a:ext>
            </a:extLst>
          </p:cNvPr>
          <p:cNvPicPr preferRelativeResize="0"/>
          <p:nvPr/>
        </p:nvPicPr>
        <p:blipFill rotWithShape="1">
          <a:blip r:embed="rId7">
            <a:alphaModFix/>
          </a:blip>
          <a:srcRect/>
          <a:stretch/>
        </p:blipFill>
        <p:spPr>
          <a:xfrm>
            <a:off x="8024667" y="3951058"/>
            <a:ext cx="3028950" cy="2809875"/>
          </a:xfrm>
          <a:prstGeom prst="rect">
            <a:avLst/>
          </a:prstGeom>
          <a:noFill/>
          <a:ln w="9525" cap="flat" cmpd="sng">
            <a:solidFill>
              <a:schemeClr val="dk1"/>
            </a:solidFill>
            <a:prstDash val="solid"/>
            <a:round/>
            <a:headEnd type="none" w="sm" len="sm"/>
            <a:tailEnd type="none" w="sm" len="sm"/>
          </a:ln>
        </p:spPr>
      </p:pic>
      <p:cxnSp>
        <p:nvCxnSpPr>
          <p:cNvPr id="3" name="Google Shape;225;p17">
            <a:extLst>
              <a:ext uri="{FF2B5EF4-FFF2-40B4-BE49-F238E27FC236}">
                <a16:creationId xmlns:a16="http://schemas.microsoft.com/office/drawing/2014/main" id="{C06E26DE-BEDE-D915-7613-242353588EF4}"/>
              </a:ext>
            </a:extLst>
          </p:cNvPr>
          <p:cNvCxnSpPr>
            <a:cxnSpLocks/>
          </p:cNvCxnSpPr>
          <p:nvPr/>
        </p:nvCxnSpPr>
        <p:spPr>
          <a:xfrm>
            <a:off x="3417757" y="4063019"/>
            <a:ext cx="5037130" cy="12700"/>
          </a:xfrm>
          <a:prstGeom prst="curvedConnector3">
            <a:avLst>
              <a:gd name="adj1" fmla="val 50000"/>
            </a:avLst>
          </a:prstGeom>
          <a:noFill/>
          <a:ln w="38100" cap="flat" cmpd="sng">
            <a:solidFill>
              <a:schemeClr val="bg2"/>
            </a:solidFill>
            <a:prstDash val="solid"/>
            <a:round/>
            <a:headEnd type="none" w="sm" len="sm"/>
            <a:tailEnd type="triangle" w="med" len="med"/>
          </a:ln>
        </p:spPr>
      </p:cxnSp>
    </p:spTree>
    <p:extLst>
      <p:ext uri="{BB962C8B-B14F-4D97-AF65-F5344CB8AC3E}">
        <p14:creationId xmlns:p14="http://schemas.microsoft.com/office/powerpoint/2010/main" val="319934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s-419" dirty="0"/>
              <a:t>Demostración – Adquisición de Aguas Superficiales</a:t>
            </a:r>
          </a:p>
        </p:txBody>
      </p:sp>
    </p:spTree>
    <p:extLst>
      <p:ext uri="{BB962C8B-B14F-4D97-AF65-F5344CB8AC3E}">
        <p14:creationId xmlns:p14="http://schemas.microsoft.com/office/powerpoint/2010/main" val="1521616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565913" y="1474336"/>
            <a:ext cx="6285805" cy="3139556"/>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Content Placeholder 8"/>
          <p:cNvSpPr>
            <a:spLocks noGrp="1"/>
          </p:cNvSpPr>
          <p:nvPr>
            <p:ph idx="1"/>
          </p:nvPr>
        </p:nvSpPr>
        <p:spPr>
          <a:xfrm>
            <a:off x="483655" y="1474335"/>
            <a:ext cx="4522419" cy="4251960"/>
          </a:xfrm>
        </p:spPr>
        <p:txBody>
          <a:bodyPr>
            <a:normAutofit lnSpcReduction="10000"/>
          </a:bodyPr>
          <a:lstStyle/>
          <a:p>
            <a:r>
              <a:rPr lang="es-419" sz="2200" dirty="0">
                <a:latin typeface="Century Gothic" panose="020B0502020202020204" pitchFamily="34" charset="0"/>
              </a:rPr>
              <a:t>Los objetos en el suelo reflejan la radiación electromagnética de manera diferente en diferentes longitudes de onda.</a:t>
            </a:r>
          </a:p>
          <a:p>
            <a:r>
              <a:rPr lang="es-419" sz="2200" dirty="0">
                <a:latin typeface="Century Gothic" panose="020B0502020202020204" pitchFamily="34" charset="0"/>
              </a:rPr>
              <a:t>Esto se llama la </a:t>
            </a:r>
            <a:r>
              <a:rPr lang="es-419" sz="2200" b="1" dirty="0">
                <a:latin typeface="Century Gothic" panose="020B0502020202020204" pitchFamily="34" charset="0"/>
              </a:rPr>
              <a:t>firma espectral </a:t>
            </a:r>
            <a:r>
              <a:rPr lang="es-419" sz="2200" dirty="0">
                <a:latin typeface="Century Gothic" panose="020B0502020202020204" pitchFamily="34" charset="0"/>
              </a:rPr>
              <a:t>del objeto.</a:t>
            </a:r>
            <a:endParaRPr lang="es-419" sz="2200" b="1" dirty="0">
              <a:latin typeface="Century Gothic" panose="020B0502020202020204" pitchFamily="34" charset="0"/>
            </a:endParaRPr>
          </a:p>
          <a:p>
            <a:r>
              <a:rPr lang="es-419" sz="2200" dirty="0">
                <a:latin typeface="Century Gothic" panose="020B0502020202020204" pitchFamily="34" charset="0"/>
              </a:rPr>
              <a:t>Ejemplo: La vegetación </a:t>
            </a:r>
            <a:r>
              <a:rPr lang="es-419" sz="2200" dirty="0">
                <a:solidFill>
                  <a:srgbClr val="00B050"/>
                </a:solidFill>
                <a:latin typeface="Century Gothic" panose="020B0502020202020204" pitchFamily="34" charset="0"/>
              </a:rPr>
              <a:t>verde</a:t>
            </a:r>
            <a:r>
              <a:rPr lang="es-419" sz="2200" dirty="0">
                <a:latin typeface="Century Gothic" panose="020B0502020202020204" pitchFamily="34" charset="0"/>
              </a:rPr>
              <a:t> absorbe longitudes de ondas </a:t>
            </a:r>
            <a:r>
              <a:rPr lang="es-419" sz="2200" dirty="0">
                <a:solidFill>
                  <a:srgbClr val="FF0000"/>
                </a:solidFill>
                <a:latin typeface="Century Gothic" panose="020B0502020202020204" pitchFamily="34" charset="0"/>
              </a:rPr>
              <a:t>rojas</a:t>
            </a:r>
            <a:r>
              <a:rPr lang="es-419" sz="2200" dirty="0">
                <a:latin typeface="Century Gothic" panose="020B0502020202020204" pitchFamily="34" charset="0"/>
              </a:rPr>
              <a:t> pero refleja las del infrarrojo cercano</a:t>
            </a:r>
          </a:p>
        </p:txBody>
      </p:sp>
      <p:pic>
        <p:nvPicPr>
          <p:cNvPr id="13" name="Shape 424"/>
          <p:cNvPicPr preferRelativeResize="0"/>
          <p:nvPr/>
        </p:nvPicPr>
        <p:blipFill rotWithShape="1">
          <a:blip r:embed="rId2">
            <a:alphaModFix/>
            <a:extLst>
              <a:ext uri="{28A0092B-C50C-407E-A947-70E740481C1C}">
                <a14:useLocalDpi xmlns:a14="http://schemas.microsoft.com/office/drawing/2010/main"/>
              </a:ext>
            </a:extLst>
          </a:blip>
          <a:srcRect l="982" t="917" r="835" b="3290"/>
          <a:stretch/>
        </p:blipFill>
        <p:spPr>
          <a:xfrm>
            <a:off x="6130506" y="1474335"/>
            <a:ext cx="5577840" cy="2804314"/>
          </a:xfrm>
          <a:prstGeom prst="rect">
            <a:avLst/>
          </a:prstGeom>
          <a:noFill/>
          <a:ln>
            <a:noFill/>
          </a:ln>
        </p:spPr>
      </p:pic>
      <p:sp>
        <p:nvSpPr>
          <p:cNvPr id="14" name="Content Placeholder 8"/>
          <p:cNvSpPr txBox="1">
            <a:spLocks/>
          </p:cNvSpPr>
          <p:nvPr/>
        </p:nvSpPr>
        <p:spPr>
          <a:xfrm>
            <a:off x="6637166" y="4107429"/>
            <a:ext cx="3583460" cy="319149"/>
          </a:xfrm>
          <a:prstGeom prst="rect">
            <a:avLst/>
          </a:prstGeom>
        </p:spPr>
        <p:txBody>
          <a:bodyPr vert="horz" lIns="0" tIns="60949" rIns="121899" bIns="60949" rtlCol="0">
            <a:normAutofit lnSpcReduction="10000"/>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es-419" sz="1400" dirty="0">
                <a:latin typeface="Century Gothic" panose="020B0502020202020204" pitchFamily="34" charset="0"/>
              </a:rPr>
              <a:t>Bandas de </a:t>
            </a:r>
            <a:r>
              <a:rPr lang="en-US" sz="1400" dirty="0">
                <a:latin typeface="Century Gothic" panose="020B0502020202020204" pitchFamily="34" charset="0"/>
              </a:rPr>
              <a:t>Landsat</a:t>
            </a:r>
          </a:p>
        </p:txBody>
      </p:sp>
      <p:sp>
        <p:nvSpPr>
          <p:cNvPr id="15" name="Content Placeholder 8"/>
          <p:cNvSpPr txBox="1">
            <a:spLocks/>
          </p:cNvSpPr>
          <p:nvPr/>
        </p:nvSpPr>
        <p:spPr>
          <a:xfrm rot="16200000">
            <a:off x="5130891" y="2559100"/>
            <a:ext cx="1927281" cy="319149"/>
          </a:xfrm>
          <a:prstGeom prst="rect">
            <a:avLst/>
          </a:prstGeom>
        </p:spPr>
        <p:txBody>
          <a:bodyPr vert="horz" lIns="0" tIns="60949" rIns="121899" bIns="60949" rtlCol="0">
            <a:normAutofit fontScale="62500" lnSpcReduction="20000"/>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es-419" sz="1400" dirty="0">
                <a:latin typeface="Century Gothic" panose="020B0502020202020204" pitchFamily="34" charset="0"/>
              </a:rPr>
              <a:t>Porcentaje de t Reflectancia</a:t>
            </a:r>
          </a:p>
        </p:txBody>
      </p:sp>
      <p:sp>
        <p:nvSpPr>
          <p:cNvPr id="10" name="Title 1">
            <a:extLst>
              <a:ext uri="{FF2B5EF4-FFF2-40B4-BE49-F238E27FC236}">
                <a16:creationId xmlns:a16="http://schemas.microsoft.com/office/drawing/2014/main" id="{59C18DBE-7EF9-4D70-A63A-5D292EFC8C15}"/>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s-419" b="1" dirty="0">
                <a:latin typeface="Century Gothic" panose="020B0502020202020204" pitchFamily="34" charset="0"/>
              </a:rPr>
              <a:t>Conceptos Básicos del Mapeo de la Cobertura Terrestre</a:t>
            </a:r>
          </a:p>
        </p:txBody>
      </p:sp>
    </p:spTree>
    <p:extLst>
      <p:ext uri="{BB962C8B-B14F-4D97-AF65-F5344CB8AC3E}">
        <p14:creationId xmlns:p14="http://schemas.microsoft.com/office/powerpoint/2010/main" val="413032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r>
              <a:rPr lang="en-US" dirty="0"/>
              <a:t>JRC Global Surface Water Mapping Layers, v1.4</a:t>
            </a:r>
            <a:endParaRPr dirty="0"/>
          </a:p>
        </p:txBody>
      </p:sp>
      <p:sp>
        <p:nvSpPr>
          <p:cNvPr id="984" name="Google Shape;984;p40"/>
          <p:cNvSpPr txBox="1">
            <a:spLocks noGrp="1"/>
          </p:cNvSpPr>
          <p:nvPr>
            <p:ph type="body" idx="1"/>
          </p:nvPr>
        </p:nvSpPr>
        <p:spPr>
          <a:xfrm>
            <a:off x="467207" y="853292"/>
            <a:ext cx="11048931" cy="5331342"/>
          </a:xfrm>
          <a:prstGeom prst="rect">
            <a:avLst/>
          </a:prstGeom>
          <a:noFill/>
          <a:ln>
            <a:noFill/>
          </a:ln>
        </p:spPr>
        <p:txBody>
          <a:bodyPr spcFirstLastPara="1" wrap="square" lIns="0" tIns="60925" rIns="121875" bIns="60925" anchor="t" anchorCtr="0">
            <a:normAutofit fontScale="77500" lnSpcReduction="20000"/>
          </a:bodyPr>
          <a:lstStyle/>
          <a:p>
            <a:pPr marL="457200" lvl="0" indent="-368300" algn="l" rtl="0">
              <a:lnSpc>
                <a:spcPct val="90000"/>
              </a:lnSpc>
              <a:spcBef>
                <a:spcPts val="1200"/>
              </a:spcBef>
              <a:spcAft>
                <a:spcPts val="1200"/>
              </a:spcAft>
              <a:buClr>
                <a:schemeClr val="dk1"/>
              </a:buClr>
              <a:buSzPts val="2200"/>
              <a:buChar char="•"/>
            </a:pPr>
            <a:r>
              <a:rPr lang="es-419" dirty="0"/>
              <a:t>Código para la demostración</a:t>
            </a:r>
            <a:r>
              <a:rPr lang="en-US" dirty="0"/>
              <a:t>: </a:t>
            </a:r>
            <a:r>
              <a:rPr lang="en-US" dirty="0">
                <a:hlinkClick r:id="rId3"/>
              </a:rPr>
              <a:t>https://code.earthengine.google.com/00e7a7f5521c592d7523cd281b2552c7</a:t>
            </a:r>
            <a:r>
              <a:rPr lang="en-US" dirty="0"/>
              <a:t> </a:t>
            </a:r>
          </a:p>
          <a:p>
            <a:pPr marL="457200" lvl="0" indent="-368300" algn="l" rtl="0">
              <a:lnSpc>
                <a:spcPct val="90000"/>
              </a:lnSpc>
              <a:spcBef>
                <a:spcPts val="1200"/>
              </a:spcBef>
              <a:spcAft>
                <a:spcPts val="1200"/>
              </a:spcAft>
              <a:buClr>
                <a:schemeClr val="dk1"/>
              </a:buClr>
              <a:buSzPts val="2200"/>
              <a:buChar char="•"/>
            </a:pPr>
            <a:r>
              <a:rPr lang="es-419" dirty="0"/>
              <a:t>Conjunto de datos</a:t>
            </a:r>
            <a:r>
              <a:rPr lang="en-US" dirty="0"/>
              <a:t> (GEE): </a:t>
            </a:r>
            <a:r>
              <a:rPr lang="en-US" dirty="0">
                <a:hlinkClick r:id="rId4"/>
              </a:rPr>
              <a:t>https://developers.google.com/earth-engine/datasets/catalog/JRC_GSW1_4_GlobalSurfaceWater</a:t>
            </a:r>
            <a:r>
              <a:rPr lang="en-US" dirty="0"/>
              <a:t> </a:t>
            </a:r>
          </a:p>
          <a:p>
            <a:pPr marL="457200" lvl="0" indent="-368300" algn="l" rtl="0">
              <a:lnSpc>
                <a:spcPct val="90000"/>
              </a:lnSpc>
              <a:spcBef>
                <a:spcPts val="1200"/>
              </a:spcBef>
              <a:spcAft>
                <a:spcPts val="1200"/>
              </a:spcAft>
              <a:buClr>
                <a:schemeClr val="dk1"/>
              </a:buClr>
              <a:buSzPts val="2200"/>
              <a:buChar char="•"/>
            </a:pPr>
            <a:r>
              <a:rPr lang="es-419" dirty="0"/>
              <a:t>Disponibilidad del Conjunto de Datos</a:t>
            </a:r>
            <a:r>
              <a:rPr lang="en-US" dirty="0"/>
              <a:t>: </a:t>
            </a:r>
          </a:p>
          <a:p>
            <a:pPr marL="914400" marR="0" lvl="1" indent="-368300" algn="l" defTabSz="914400" rtl="0" eaLnBrk="1" fontAlgn="auto" latinLnBrk="0" hangingPunct="1">
              <a:lnSpc>
                <a:spcPct val="90000"/>
              </a:lnSpc>
              <a:spcBef>
                <a:spcPts val="600"/>
              </a:spcBef>
              <a:spcAft>
                <a:spcPts val="600"/>
              </a:spcAft>
              <a:buClr>
                <a:srgbClr val="000000"/>
              </a:buClr>
              <a:buSzPts val="2200"/>
              <a:buFont typeface="Arial"/>
              <a:buChar char="–"/>
              <a:tabLst/>
              <a:defRPr/>
            </a:pPr>
            <a:r>
              <a:rPr kumimoji="0" lang="en-US" b="0" i="0" u="none" strike="noStrike" kern="0" cap="none" spc="0" normalizeH="0" baseline="0" noProof="0" dirty="0">
                <a:ln>
                  <a:noFill/>
                </a:ln>
                <a:solidFill>
                  <a:srgbClr val="000000"/>
                </a:solidFill>
                <a:effectLst/>
                <a:uLnTx/>
                <a:uFillTx/>
                <a:latin typeface="Century Gothic"/>
                <a:sym typeface="Century Gothic"/>
              </a:rPr>
              <a:t>1984-03-16 </a:t>
            </a:r>
            <a:r>
              <a:rPr lang="en-US" dirty="0">
                <a:solidFill>
                  <a:srgbClr val="000000"/>
                </a:solidFill>
              </a:rPr>
              <a:t>a</a:t>
            </a:r>
            <a:r>
              <a:rPr kumimoji="0" lang="en-US" b="0" i="0" u="none" strike="noStrike" kern="0" cap="none" spc="0" normalizeH="0" baseline="0" noProof="0" dirty="0">
                <a:ln>
                  <a:noFill/>
                </a:ln>
                <a:solidFill>
                  <a:srgbClr val="000000"/>
                </a:solidFill>
                <a:effectLst/>
                <a:uLnTx/>
                <a:uFillTx/>
                <a:latin typeface="Century Gothic"/>
                <a:sym typeface="Century Gothic"/>
              </a:rPr>
              <a:t> 2022-01-01</a:t>
            </a:r>
            <a:endParaRPr lang="en-US" dirty="0"/>
          </a:p>
          <a:p>
            <a:pPr>
              <a:lnSpc>
                <a:spcPct val="90000"/>
              </a:lnSpc>
              <a:spcBef>
                <a:spcPts val="600"/>
              </a:spcBef>
              <a:spcAft>
                <a:spcPts val="600"/>
              </a:spcAft>
            </a:pPr>
            <a:r>
              <a:rPr lang="es-419" dirty="0"/>
              <a:t>Proveedor del Conjunto de Datos</a:t>
            </a:r>
            <a:r>
              <a:rPr lang="en-US" dirty="0"/>
              <a:t>:</a:t>
            </a:r>
          </a:p>
          <a:p>
            <a:pPr lvl="1">
              <a:lnSpc>
                <a:spcPct val="90000"/>
              </a:lnSpc>
              <a:spcBef>
                <a:spcPts val="600"/>
              </a:spcBef>
              <a:spcAft>
                <a:spcPts val="600"/>
              </a:spcAft>
            </a:pPr>
            <a:r>
              <a:rPr lang="en-US" dirty="0">
                <a:hlinkClick r:id="rId5"/>
              </a:rPr>
              <a:t>EC JRC / Google</a:t>
            </a:r>
            <a:endParaRPr lang="en-US" dirty="0"/>
          </a:p>
          <a:p>
            <a:pPr marL="457200" lvl="0" indent="-368300" algn="l" rtl="0">
              <a:lnSpc>
                <a:spcPct val="90000"/>
              </a:lnSpc>
              <a:spcBef>
                <a:spcPts val="1200"/>
              </a:spcBef>
              <a:spcAft>
                <a:spcPts val="1200"/>
              </a:spcAft>
              <a:buClr>
                <a:schemeClr val="dk1"/>
              </a:buClr>
              <a:buSzPts val="2200"/>
              <a:buChar char="•"/>
            </a:pPr>
            <a:r>
              <a:rPr lang="es-419" dirty="0"/>
              <a:t>Descripción</a:t>
            </a:r>
            <a:r>
              <a:rPr lang="en-US" dirty="0"/>
              <a:t>:</a:t>
            </a:r>
          </a:p>
          <a:p>
            <a:pPr marL="914400" marR="0" lvl="1" indent="-368300" algn="l" defTabSz="914400" rtl="0" eaLnBrk="1" fontAlgn="auto" latinLnBrk="0" hangingPunct="1">
              <a:lnSpc>
                <a:spcPct val="110000"/>
              </a:lnSpc>
              <a:spcBef>
                <a:spcPts val="400"/>
              </a:spcBef>
              <a:spcAft>
                <a:spcPts val="0"/>
              </a:spcAft>
              <a:buClr>
                <a:srgbClr val="000000"/>
              </a:buClr>
              <a:buSzPts val="2200"/>
              <a:buFont typeface="Arial"/>
              <a:buChar char="–"/>
              <a:tabLst/>
              <a:defRPr/>
            </a:pPr>
            <a:r>
              <a:rPr kumimoji="0" lang="es-419" b="0" i="0" u="none" strike="noStrike" kern="0" cap="none" spc="0" normalizeH="0" baseline="0" noProof="0" dirty="0">
                <a:ln>
                  <a:noFill/>
                </a:ln>
                <a:solidFill>
                  <a:srgbClr val="000000"/>
                </a:solidFill>
                <a:effectLst/>
                <a:uLnTx/>
                <a:uFillTx/>
                <a:latin typeface="Century Gothic"/>
                <a:sym typeface="Century Gothic"/>
              </a:rPr>
              <a:t>Este conjunto de datos contiene mapas de la ubicación y distribución temporal de aguas superficiales desde 1984 hasta 2021 y proporciona estadísticas sobre la extensión y el cambio de esas superficies de agua. Para obtener más información, consulte el artículo de revista asociado: </a:t>
            </a:r>
            <a:r>
              <a:rPr kumimoji="0" lang="en-US" b="0" i="0" u="none" strike="noStrike" kern="0" cap="none" spc="0" normalizeH="0" baseline="0" noProof="0" dirty="0">
                <a:ln>
                  <a:noFill/>
                </a:ln>
                <a:solidFill>
                  <a:srgbClr val="000000"/>
                </a:solidFill>
                <a:effectLst/>
                <a:uLnTx/>
                <a:uFillTx/>
                <a:latin typeface="Century Gothic"/>
                <a:sym typeface="Century Gothic"/>
              </a:rPr>
              <a:t>High-resolution mapping of global surface water and its long-term changes </a:t>
            </a:r>
            <a:r>
              <a:rPr kumimoji="0" lang="es-419" b="0" i="0" u="none" strike="noStrike" kern="0" cap="none" spc="0" normalizeH="0" baseline="0" noProof="0" dirty="0">
                <a:ln>
                  <a:noFill/>
                </a:ln>
                <a:solidFill>
                  <a:srgbClr val="000000"/>
                </a:solidFill>
                <a:effectLst/>
                <a:uLnTx/>
                <a:uFillTx/>
                <a:latin typeface="Century Gothic"/>
                <a:sym typeface="Century Gothic"/>
              </a:rPr>
              <a:t>(Nature, 2016) y la Guía de usuarios de datos en línea. Estos datos se generaron utilizando 4.716.475 escenas de Landsat 5, 7 y 8 adquiridas entre el 16 de marzo de 1984 y el 31 de diciembre de 2021.</a:t>
            </a:r>
            <a:endParaRPr kumimoji="0" lang="en-US" b="0" i="0" u="none" strike="noStrike" kern="0" cap="none" spc="0" normalizeH="0" baseline="0" noProof="0" dirty="0">
              <a:ln>
                <a:noFill/>
              </a:ln>
              <a:solidFill>
                <a:srgbClr val="000000"/>
              </a:solidFill>
              <a:effectLst/>
              <a:uLnTx/>
              <a:uFillTx/>
              <a:latin typeface="Century Gothic"/>
              <a:sym typeface="Century Gothic"/>
            </a:endParaRPr>
          </a:p>
        </p:txBody>
      </p:sp>
    </p:spTree>
    <p:extLst>
      <p:ext uri="{BB962C8B-B14F-4D97-AF65-F5344CB8AC3E}">
        <p14:creationId xmlns:p14="http://schemas.microsoft.com/office/powerpoint/2010/main" val="35454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s-419" dirty="0"/>
              <a:t>Recursos que le Pueden Ayudar</a:t>
            </a:r>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a:bodyPr>
          <a:lstStyle/>
          <a:p>
            <a:pPr marL="88900" lvl="0" indent="0" algn="l" rtl="0">
              <a:lnSpc>
                <a:spcPct val="90000"/>
              </a:lnSpc>
              <a:spcBef>
                <a:spcPts val="800"/>
              </a:spcBef>
              <a:spcAft>
                <a:spcPts val="1200"/>
              </a:spcAft>
              <a:buClr>
                <a:schemeClr val="dk1"/>
              </a:buClr>
              <a:buSzPts val="2200"/>
              <a:buNone/>
            </a:pPr>
            <a:r>
              <a:rPr lang="en-US" dirty="0"/>
              <a:t>Using Google Earth Engine for Water Resources Applications:</a:t>
            </a:r>
          </a:p>
          <a:p>
            <a:pPr marL="457200" lvl="0" indent="-368300" algn="l" rtl="0">
              <a:lnSpc>
                <a:spcPct val="90000"/>
              </a:lnSpc>
              <a:spcBef>
                <a:spcPts val="800"/>
              </a:spcBef>
              <a:spcAft>
                <a:spcPts val="1200"/>
              </a:spcAft>
              <a:buClr>
                <a:schemeClr val="dk1"/>
              </a:buClr>
              <a:buSzPts val="2200"/>
              <a:buChar char="•"/>
            </a:pPr>
            <a:r>
              <a:rPr lang="en-US" dirty="0">
                <a:hlinkClick r:id="rId3"/>
              </a:rPr>
              <a:t>https://developers.google.com/earth-engine/datasets/tags/surface</a:t>
            </a:r>
            <a:r>
              <a:rPr lang="en-US" dirty="0"/>
              <a:t> </a:t>
            </a:r>
          </a:p>
          <a:p>
            <a:pPr marL="88900" lvl="0" indent="0" algn="l" rtl="0">
              <a:lnSpc>
                <a:spcPct val="90000"/>
              </a:lnSpc>
              <a:spcBef>
                <a:spcPts val="800"/>
              </a:spcBef>
              <a:spcAft>
                <a:spcPts val="1200"/>
              </a:spcAft>
              <a:buClr>
                <a:schemeClr val="dk1"/>
              </a:buClr>
              <a:buSzPts val="2200"/>
              <a:buNone/>
            </a:pPr>
            <a:r>
              <a:rPr lang="en-US" dirty="0"/>
              <a:t>Using Earth Observations to monitor Water Budgets for River Basin Management:</a:t>
            </a:r>
          </a:p>
          <a:p>
            <a:pPr>
              <a:lnSpc>
                <a:spcPct val="90000"/>
              </a:lnSpc>
              <a:spcAft>
                <a:spcPts val="1200"/>
              </a:spcAft>
            </a:pPr>
            <a:r>
              <a:rPr lang="en-US" dirty="0">
                <a:hlinkClick r:id="rId4"/>
              </a:rPr>
              <a:t>https://appliedsciences.nasa.gov/join-mission/training/english/arset-using-earth-observations-monitor-water-budgets-river-basin-0</a:t>
            </a:r>
            <a:r>
              <a:rPr lang="en-US" dirty="0"/>
              <a:t> </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88900" lvl="0" indent="0" algn="l" rtl="0">
              <a:lnSpc>
                <a:spcPct val="90000"/>
              </a:lnSpc>
              <a:spcBef>
                <a:spcPts val="800"/>
              </a:spcBef>
              <a:spcAft>
                <a:spcPts val="1200"/>
              </a:spcAft>
              <a:buClr>
                <a:schemeClr val="dk1"/>
              </a:buClr>
              <a:buSzPts val="2200"/>
              <a:buNone/>
            </a:pPr>
            <a:r>
              <a:rPr kumimoji="0" lang="en-US" sz="2400" b="0" i="0" u="none" strike="noStrike" kern="0" cap="none" spc="0" normalizeH="0" baseline="0" noProof="0" dirty="0">
                <a:ln>
                  <a:noFill/>
                </a:ln>
                <a:solidFill>
                  <a:srgbClr val="000000"/>
                </a:solidFill>
                <a:effectLst/>
                <a:uLnTx/>
                <a:uFillTx/>
                <a:latin typeface="Century Gothic"/>
                <a:sym typeface="Century Gothic"/>
              </a:rPr>
              <a:t>Mapping and Monitoring Lakes and Reservoirs with Satellite Observations:</a:t>
            </a:r>
          </a:p>
          <a:p>
            <a:pPr>
              <a:lnSpc>
                <a:spcPct val="90000"/>
              </a:lnSpc>
              <a:spcAft>
                <a:spcPts val="1200"/>
              </a:spcAft>
            </a:pPr>
            <a:r>
              <a:rPr kumimoji="0" lang="en-US" sz="2400" b="0" i="0" u="none" strike="noStrike" kern="0" cap="none" spc="0" normalizeH="0" baseline="0" noProof="0" dirty="0">
                <a:ln>
                  <a:noFill/>
                </a:ln>
                <a:solidFill>
                  <a:srgbClr val="000000"/>
                </a:solidFill>
                <a:effectLst/>
                <a:uLnTx/>
                <a:uFillTx/>
                <a:latin typeface="Century Gothic"/>
                <a:sym typeface="Century Gothic"/>
                <a:hlinkClick r:id="rId5"/>
              </a:rPr>
              <a:t>https://appliedsciences.nasa.gov/join-mission/training/english/arset-mapping-and-monitoring-lakes-and-reservoirs-satellite</a:t>
            </a:r>
            <a:r>
              <a:rPr kumimoji="0" lang="en-US" sz="2400" b="0" i="0" u="none" strike="noStrike" kern="0" cap="none" spc="0" normalizeH="0" baseline="0" noProof="0" dirty="0">
                <a:ln>
                  <a:noFill/>
                </a:ln>
                <a:solidFill>
                  <a:srgbClr val="000000"/>
                </a:solidFill>
                <a:effectLst/>
                <a:uLnTx/>
                <a:uFillTx/>
                <a:latin typeface="Century Gothic"/>
                <a:sym typeface="Century Gothic"/>
              </a:rPr>
              <a:t> </a:t>
            </a:r>
          </a:p>
          <a:p>
            <a:pPr marL="457200" lvl="0" indent="-368300" algn="l" rtl="0">
              <a:lnSpc>
                <a:spcPct val="90000"/>
              </a:lnSpc>
              <a:spcBef>
                <a:spcPts val="800"/>
              </a:spcBef>
              <a:spcAft>
                <a:spcPts val="1200"/>
              </a:spcAft>
              <a:buClr>
                <a:schemeClr val="dk1"/>
              </a:buClr>
              <a:buSzPts val="2200"/>
              <a:buChar char="•"/>
            </a:pPr>
            <a:endParaRPr dirty="0"/>
          </a:p>
        </p:txBody>
      </p:sp>
    </p:spTree>
    <p:extLst>
      <p:ext uri="{BB962C8B-B14F-4D97-AF65-F5344CB8AC3E}">
        <p14:creationId xmlns:p14="http://schemas.microsoft.com/office/powerpoint/2010/main" val="382208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
          <p:cNvSpPr txBox="1">
            <a:spLocks noGrp="1"/>
          </p:cNvSpPr>
          <p:nvPr>
            <p:ph type="body" idx="1"/>
          </p:nvPr>
        </p:nvSpPr>
        <p:spPr>
          <a:xfrm>
            <a:off x="1300162" y="5004082"/>
            <a:ext cx="9591675" cy="1033272"/>
          </a:xfrm>
          <a:prstGeom prst="rect">
            <a:avLst/>
          </a:prstGeom>
          <a:noFill/>
          <a:ln>
            <a:noFill/>
          </a:ln>
        </p:spPr>
        <p:txBody>
          <a:bodyPr spcFirstLastPara="1" wrap="square" lIns="0" tIns="60925" rIns="121875" bIns="60925" anchor="ctr" anchorCtr="0">
            <a:noAutofit/>
          </a:bodyPr>
          <a:lstStyle/>
          <a:p>
            <a:pPr marL="146050" lvl="0" indent="0" algn="ctr" rtl="0">
              <a:lnSpc>
                <a:spcPct val="100000"/>
              </a:lnSpc>
              <a:spcBef>
                <a:spcPts val="0"/>
              </a:spcBef>
              <a:spcAft>
                <a:spcPts val="0"/>
              </a:spcAft>
              <a:buClr>
                <a:schemeClr val="dk1"/>
              </a:buClr>
              <a:buSzPts val="2800"/>
              <a:buNone/>
            </a:pPr>
            <a:r>
              <a:rPr lang="en-US" dirty="0"/>
              <a:t>¡Gracias!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b="1" dirty="0">
                <a:latin typeface="Century Gothic" panose="020B0502020202020204" pitchFamily="34" charset="0"/>
              </a:rPr>
              <a:t>Conceptos Básicos del Mapeo de la Cobertura Terrestre</a:t>
            </a:r>
          </a:p>
        </p:txBody>
      </p:sp>
      <p:sp>
        <p:nvSpPr>
          <p:cNvPr id="3" name="Content Placeholder 2"/>
          <p:cNvSpPr>
            <a:spLocks noGrp="1"/>
          </p:cNvSpPr>
          <p:nvPr>
            <p:ph idx="1"/>
          </p:nvPr>
        </p:nvSpPr>
        <p:spPr>
          <a:xfrm>
            <a:off x="481584" y="1474335"/>
            <a:ext cx="5577840" cy="4251960"/>
          </a:xfrm>
        </p:spPr>
        <p:txBody>
          <a:bodyPr>
            <a:normAutofit/>
          </a:bodyPr>
          <a:lstStyle/>
          <a:p>
            <a:r>
              <a:rPr lang="es-419" sz="2200" dirty="0">
                <a:latin typeface="Century Gothic" panose="020B0502020202020204" pitchFamily="34" charset="0"/>
              </a:rPr>
              <a:t>Mire las firmas espectrales al diagramar los valores de reflectancia de la Banda 3 (Roja) vs. los de la Banda 4 (IR cercana).</a:t>
            </a:r>
          </a:p>
          <a:p>
            <a:r>
              <a:rPr lang="es-419" sz="2200" dirty="0">
                <a:latin typeface="Century Gothic" panose="020B0502020202020204" pitchFamily="34" charset="0"/>
              </a:rPr>
              <a:t>Los objetos (suelo, agua y vegetación) aparecen en diferentes lugares en el diagrama.</a:t>
            </a:r>
          </a:p>
          <a:p>
            <a:r>
              <a:rPr lang="es-419" sz="2200" dirty="0">
                <a:latin typeface="Century Gothic" panose="020B0502020202020204" pitchFamily="34" charset="0"/>
              </a:rPr>
              <a:t>Este software utiliza esta información para distinguir entre diferentes tipos de cobertura terrestre.</a:t>
            </a:r>
          </a:p>
          <a:p>
            <a:endParaRPr lang="es-419" sz="2200" dirty="0">
              <a:latin typeface="Century Gothic" panose="020B0502020202020204" pitchFamily="34" charset="0"/>
            </a:endParaRPr>
          </a:p>
        </p:txBody>
      </p:sp>
      <p:sp>
        <p:nvSpPr>
          <p:cNvPr id="4" name="Text Placeholder 3"/>
          <p:cNvSpPr>
            <a:spLocks noGrp="1"/>
          </p:cNvSpPr>
          <p:nvPr>
            <p:ph type="body" sz="quarter" idx="10"/>
          </p:nvPr>
        </p:nvSpPr>
        <p:spPr/>
        <p:txBody>
          <a:bodyPr/>
          <a:lstStyle/>
          <a:p>
            <a:r>
              <a:rPr lang="es-419" dirty="0">
                <a:latin typeface="Century Gothic" panose="020B0502020202020204" pitchFamily="34" charset="0"/>
              </a:rPr>
              <a:t>Diagramas (</a:t>
            </a:r>
            <a:r>
              <a:rPr lang="en-US" dirty="0">
                <a:latin typeface="Century Gothic" panose="020B0502020202020204" pitchFamily="34" charset="0"/>
              </a:rPr>
              <a:t>Plots</a:t>
            </a:r>
            <a:r>
              <a:rPr lang="es-419" dirty="0">
                <a:latin typeface="Century Gothic" panose="020B0502020202020204" pitchFamily="34" charset="0"/>
              </a:rPr>
              <a:t>) Espectrales</a:t>
            </a:r>
          </a:p>
        </p:txBody>
      </p:sp>
      <p:sp>
        <p:nvSpPr>
          <p:cNvPr id="5" name="Content Placeholder 4"/>
          <p:cNvSpPr>
            <a:spLocks noGrp="1"/>
          </p:cNvSpPr>
          <p:nvPr>
            <p:ph idx="11"/>
          </p:nvPr>
        </p:nvSpPr>
        <p:spPr>
          <a:xfrm>
            <a:off x="6132576" y="1474335"/>
            <a:ext cx="5577840" cy="4251960"/>
          </a:xfrm>
        </p:spPr>
        <p:txBody>
          <a:bodyPr/>
          <a:lstStyle/>
          <a:p>
            <a:endParaRPr lang="en-US" dirty="0">
              <a:latin typeface="Century Gothic" panose="020B0502020202020204" pitchFamily="34" charset="0"/>
            </a:endParaRPr>
          </a:p>
        </p:txBody>
      </p:sp>
      <p:pic>
        <p:nvPicPr>
          <p:cNvPr id="8" name="Shape 435"/>
          <p:cNvPicPr preferRelativeResize="0">
            <a:picLocks noGrp="1"/>
          </p:cNvPicPr>
          <p:nvPr/>
        </p:nvPicPr>
        <p:blipFill rotWithShape="1">
          <a:blip r:embed="rId2">
            <a:alphaModFix/>
          </a:blip>
          <a:srcRect/>
          <a:stretch/>
        </p:blipFill>
        <p:spPr>
          <a:xfrm>
            <a:off x="6096000" y="1466473"/>
            <a:ext cx="5635026" cy="3636868"/>
          </a:xfrm>
          <a:prstGeom prst="rect">
            <a:avLst/>
          </a:prstGeom>
          <a:noFill/>
          <a:ln>
            <a:noFill/>
          </a:ln>
          <a:effectLst>
            <a:outerShdw blurRad="50800" dist="38100" dir="2700000" algn="tl" rotWithShape="0">
              <a:prstClr val="black">
                <a:alpha val="40000"/>
              </a:prstClr>
            </a:outerShdw>
          </a:effectLst>
        </p:spPr>
      </p:pic>
      <p:grpSp>
        <p:nvGrpSpPr>
          <p:cNvPr id="22" name="Group 21"/>
          <p:cNvGrpSpPr/>
          <p:nvPr/>
        </p:nvGrpSpPr>
        <p:grpSpPr>
          <a:xfrm>
            <a:off x="6132577" y="1474335"/>
            <a:ext cx="5575769" cy="4251961"/>
            <a:chOff x="7055932" y="3671504"/>
            <a:chExt cx="3904210" cy="2749922"/>
          </a:xfrm>
        </p:grpSpPr>
        <p:sp>
          <p:nvSpPr>
            <p:cNvPr id="20" name="Rectangle 19"/>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21" name="Group 20"/>
            <p:cNvGrpSpPr/>
            <p:nvPr/>
          </p:nvGrpSpPr>
          <p:grpSpPr>
            <a:xfrm>
              <a:off x="7312966" y="3918182"/>
              <a:ext cx="3441066" cy="2341309"/>
              <a:chOff x="7211492" y="3959344"/>
              <a:chExt cx="3441066" cy="2341309"/>
            </a:xfrm>
          </p:grpSpPr>
          <p:sp>
            <p:nvSpPr>
              <p:cNvPr id="10" name="Line 7"/>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1" name="Line 8"/>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2" name="Text Box 9"/>
              <p:cNvSpPr txBox="1">
                <a:spLocks noChangeArrowheads="1"/>
              </p:cNvSpPr>
              <p:nvPr/>
            </p:nvSpPr>
            <p:spPr bwMode="auto">
              <a:xfrm>
                <a:off x="7982624" y="6081696"/>
                <a:ext cx="2188054" cy="218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Banda 4- </a:t>
                </a:r>
                <a:r>
                  <a:rPr lang="es-419" altLang="en-US" sz="1600" dirty="0">
                    <a:latin typeface="Century Gothic" panose="020B0502020202020204" pitchFamily="34" charset="0"/>
                  </a:rPr>
                  <a:t>reflectancia</a:t>
                </a:r>
              </a:p>
            </p:txBody>
          </p:sp>
          <p:sp>
            <p:nvSpPr>
              <p:cNvPr id="13" name="Text Box 10"/>
              <p:cNvSpPr txBox="1">
                <a:spLocks noChangeArrowheads="1"/>
              </p:cNvSpPr>
              <p:nvPr/>
            </p:nvSpPr>
            <p:spPr bwMode="auto">
              <a:xfrm rot="16200000">
                <a:off x="6567403" y="4870375"/>
                <a:ext cx="1525237" cy="2370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Banda 3- </a:t>
                </a:r>
                <a:r>
                  <a:rPr lang="es-419" altLang="en-US" sz="1600" dirty="0">
                    <a:latin typeface="Century Gothic" panose="020B0502020202020204" pitchFamily="34" charset="0"/>
                  </a:rPr>
                  <a:t>reflectancia</a:t>
                </a:r>
              </a:p>
            </p:txBody>
          </p:sp>
          <p:sp>
            <p:nvSpPr>
              <p:cNvPr id="14" name="Oval 11"/>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5" name="Oval 12"/>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6" name="Text Box 13"/>
              <p:cNvSpPr txBox="1">
                <a:spLocks noChangeArrowheads="1"/>
              </p:cNvSpPr>
              <p:nvPr/>
            </p:nvSpPr>
            <p:spPr bwMode="auto">
              <a:xfrm>
                <a:off x="9605228" y="5711177"/>
                <a:ext cx="874605" cy="205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419" altLang="en-US" sz="1466" dirty="0">
                    <a:latin typeface="Century Gothic" panose="020B0502020202020204" pitchFamily="34" charset="0"/>
                  </a:rPr>
                  <a:t>vegetación</a:t>
                </a:r>
              </a:p>
            </p:txBody>
          </p:sp>
          <p:sp>
            <p:nvSpPr>
              <p:cNvPr id="17" name="Text Box 14"/>
              <p:cNvSpPr txBox="1">
                <a:spLocks noChangeArrowheads="1"/>
              </p:cNvSpPr>
              <p:nvPr/>
            </p:nvSpPr>
            <p:spPr bwMode="auto">
              <a:xfrm>
                <a:off x="8783295" y="5098528"/>
                <a:ext cx="802769" cy="205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419" altLang="en-US" sz="1466" dirty="0">
                    <a:latin typeface="Century Gothic" panose="020B0502020202020204" pitchFamily="34" charset="0"/>
                  </a:rPr>
                  <a:t>suelo seco</a:t>
                </a:r>
              </a:p>
            </p:txBody>
          </p:sp>
          <p:sp>
            <p:nvSpPr>
              <p:cNvPr id="18" name="Oval 15"/>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9" name="Text Box 16"/>
              <p:cNvSpPr txBox="1">
                <a:spLocks noChangeArrowheads="1"/>
              </p:cNvSpPr>
              <p:nvPr/>
            </p:nvSpPr>
            <p:spPr bwMode="auto">
              <a:xfrm>
                <a:off x="7648775" y="5791102"/>
                <a:ext cx="508689" cy="218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419" altLang="en-US" sz="1600" dirty="0">
                    <a:latin typeface="Century Gothic" panose="020B0502020202020204" pitchFamily="34" charset="0"/>
                  </a:rPr>
                  <a:t>agua</a:t>
                </a:r>
              </a:p>
            </p:txBody>
          </p:sp>
        </p:grpSp>
      </p:grpSp>
    </p:spTree>
    <p:extLst>
      <p:ext uri="{BB962C8B-B14F-4D97-AF65-F5344CB8AC3E}">
        <p14:creationId xmlns:p14="http://schemas.microsoft.com/office/powerpoint/2010/main" val="173798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b="1" dirty="0">
                <a:latin typeface="Century Gothic" panose="020B0502020202020204" pitchFamily="34" charset="0"/>
              </a:rPr>
              <a:t>Conceptos Básicos del Mapeo de la Cobertura Terrestre</a:t>
            </a:r>
          </a:p>
        </p:txBody>
      </p:sp>
      <p:sp>
        <p:nvSpPr>
          <p:cNvPr id="4" name="Text Placeholder 3"/>
          <p:cNvSpPr>
            <a:spLocks noGrp="1"/>
          </p:cNvSpPr>
          <p:nvPr>
            <p:ph type="body" sz="quarter" idx="10"/>
          </p:nvPr>
        </p:nvSpPr>
        <p:spPr/>
        <p:txBody>
          <a:bodyPr/>
          <a:lstStyle/>
          <a:p>
            <a:r>
              <a:rPr lang="es-419" dirty="0">
                <a:latin typeface="Century Gothic" panose="020B0502020202020204" pitchFamily="34" charset="0"/>
              </a:rPr>
              <a:t>Diagramas Espectrales</a:t>
            </a:r>
          </a:p>
        </p:txBody>
      </p:sp>
      <p:sp>
        <p:nvSpPr>
          <p:cNvPr id="5" name="Content Placeholder 4"/>
          <p:cNvSpPr>
            <a:spLocks noGrp="1"/>
          </p:cNvSpPr>
          <p:nvPr>
            <p:ph idx="11"/>
          </p:nvPr>
        </p:nvSpPr>
        <p:spPr>
          <a:xfrm>
            <a:off x="6132576" y="1474335"/>
            <a:ext cx="5577840" cy="4251960"/>
          </a:xfrm>
        </p:spPr>
        <p:txBody>
          <a:bodyPr/>
          <a:lstStyle/>
          <a:p>
            <a:r>
              <a:rPr lang="es-419" dirty="0">
                <a:latin typeface="Century Gothic" panose="020B0502020202020204" pitchFamily="34" charset="0"/>
              </a:rPr>
              <a:t>Cuando uno hace esto, ve los objetos (suelo, agua y vegetación) aparecer en diferentes lugares en el diagrama.</a:t>
            </a:r>
          </a:p>
          <a:p>
            <a:r>
              <a:rPr lang="es-419" dirty="0">
                <a:latin typeface="Century Gothic" panose="020B0502020202020204" pitchFamily="34" charset="0"/>
              </a:rPr>
              <a:t>EL software (QGIS y otros) usa esta información para distinguir entre diferentes tipos de cobertura terrestre.</a:t>
            </a:r>
          </a:p>
        </p:txBody>
      </p:sp>
      <p:pic>
        <p:nvPicPr>
          <p:cNvPr id="8" name="Shape 435"/>
          <p:cNvPicPr preferRelativeResize="0">
            <a:picLocks noGrp="1"/>
          </p:cNvPicPr>
          <p:nvPr/>
        </p:nvPicPr>
        <p:blipFill rotWithShape="1">
          <a:blip r:embed="rId2">
            <a:alphaModFix/>
          </a:blip>
          <a:srcRect/>
          <a:stretch/>
        </p:blipFill>
        <p:spPr>
          <a:xfrm>
            <a:off x="516508" y="2763263"/>
            <a:ext cx="5507995" cy="3554882"/>
          </a:xfrm>
          <a:prstGeom prst="rect">
            <a:avLst/>
          </a:prstGeom>
          <a:noFill/>
          <a:ln>
            <a:noFill/>
          </a:ln>
          <a:effectLst>
            <a:outerShdw blurRad="50800" dist="38100" dir="2700000" algn="tl" rotWithShape="0">
              <a:prstClr val="black">
                <a:alpha val="40000"/>
              </a:prstClr>
            </a:outerShdw>
          </a:effectLst>
        </p:spPr>
      </p:pic>
      <p:grpSp>
        <p:nvGrpSpPr>
          <p:cNvPr id="22" name="Group 21"/>
          <p:cNvGrpSpPr/>
          <p:nvPr/>
        </p:nvGrpSpPr>
        <p:grpSpPr>
          <a:xfrm>
            <a:off x="7057520" y="3568223"/>
            <a:ext cx="3904210" cy="2749922"/>
            <a:chOff x="7055932" y="3671504"/>
            <a:chExt cx="3904210" cy="2749922"/>
          </a:xfrm>
        </p:grpSpPr>
        <p:sp>
          <p:nvSpPr>
            <p:cNvPr id="20" name="Rectangle 19"/>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21" name="Group 20"/>
            <p:cNvGrpSpPr/>
            <p:nvPr/>
          </p:nvGrpSpPr>
          <p:grpSpPr>
            <a:xfrm>
              <a:off x="7262219" y="3768572"/>
              <a:ext cx="3506315" cy="2548886"/>
              <a:chOff x="7160745" y="3809734"/>
              <a:chExt cx="3506315" cy="2548886"/>
            </a:xfrm>
          </p:grpSpPr>
          <p:sp>
            <p:nvSpPr>
              <p:cNvPr id="10" name="Line 7"/>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1" name="Line 8"/>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2" name="Text Box 9"/>
              <p:cNvSpPr txBox="1">
                <a:spLocks noChangeArrowheads="1"/>
              </p:cNvSpPr>
              <p:nvPr/>
            </p:nvSpPr>
            <p:spPr bwMode="auto">
              <a:xfrm>
                <a:off x="7773612" y="6020066"/>
                <a:ext cx="239706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Banda 4- </a:t>
                </a:r>
                <a:r>
                  <a:rPr lang="es-419" altLang="en-US" sz="1600" dirty="0">
                    <a:latin typeface="Century Gothic" panose="020B0502020202020204" pitchFamily="34" charset="0"/>
                  </a:rPr>
                  <a:t>reflectancia</a:t>
                </a:r>
              </a:p>
            </p:txBody>
          </p:sp>
          <p:sp>
            <p:nvSpPr>
              <p:cNvPr id="13" name="Text Box 10"/>
              <p:cNvSpPr txBox="1">
                <a:spLocks noChangeArrowheads="1"/>
              </p:cNvSpPr>
              <p:nvPr/>
            </p:nvSpPr>
            <p:spPr bwMode="auto">
              <a:xfrm rot="16200000">
                <a:off x="6150852" y="4819627"/>
                <a:ext cx="235833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419" altLang="en-US" sz="1600" dirty="0">
                    <a:latin typeface="Century Gothic" panose="020B0502020202020204" pitchFamily="34" charset="0"/>
                  </a:rPr>
                  <a:t>Banda 3- reflectancia</a:t>
                </a:r>
              </a:p>
            </p:txBody>
          </p:sp>
          <p:sp>
            <p:nvSpPr>
              <p:cNvPr id="14" name="Oval 11"/>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5" name="Oval 12"/>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6" name="Text Box 13"/>
              <p:cNvSpPr txBox="1">
                <a:spLocks noChangeArrowheads="1"/>
              </p:cNvSpPr>
              <p:nvPr/>
            </p:nvSpPr>
            <p:spPr bwMode="auto">
              <a:xfrm>
                <a:off x="9417999" y="5711177"/>
                <a:ext cx="1249061" cy="31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419" altLang="en-US" sz="1466" dirty="0">
                    <a:latin typeface="Century Gothic" panose="020B0502020202020204" pitchFamily="34" charset="0"/>
                  </a:rPr>
                  <a:t>vegetación</a:t>
                </a:r>
              </a:p>
            </p:txBody>
          </p:sp>
          <p:sp>
            <p:nvSpPr>
              <p:cNvPr id="17" name="Text Box 14"/>
              <p:cNvSpPr txBox="1">
                <a:spLocks noChangeArrowheads="1"/>
              </p:cNvSpPr>
              <p:nvPr/>
            </p:nvSpPr>
            <p:spPr bwMode="auto">
              <a:xfrm>
                <a:off x="8611443" y="5091143"/>
                <a:ext cx="1146469" cy="31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419" altLang="en-US" sz="1466">
                    <a:latin typeface="Century Gothic" panose="020B0502020202020204" pitchFamily="34" charset="0"/>
                  </a:rPr>
                  <a:t>suelo seco</a:t>
                </a:r>
              </a:p>
            </p:txBody>
          </p:sp>
          <p:sp>
            <p:nvSpPr>
              <p:cNvPr id="18" name="Oval 15"/>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9" name="Text Box 16"/>
              <p:cNvSpPr txBox="1">
                <a:spLocks noChangeArrowheads="1"/>
              </p:cNvSpPr>
              <p:nvPr/>
            </p:nvSpPr>
            <p:spPr bwMode="auto">
              <a:xfrm>
                <a:off x="7546950" y="5726295"/>
                <a:ext cx="72648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419" altLang="en-US" sz="1600" dirty="0">
                    <a:latin typeface="Century Gothic" panose="020B0502020202020204" pitchFamily="34" charset="0"/>
                  </a:rPr>
                  <a:t>agua</a:t>
                </a:r>
              </a:p>
            </p:txBody>
          </p:sp>
        </p:grpSp>
      </p:grpSp>
      <p:sp>
        <p:nvSpPr>
          <p:cNvPr id="3" name="Content Placeholder 2"/>
          <p:cNvSpPr>
            <a:spLocks noGrp="1"/>
          </p:cNvSpPr>
          <p:nvPr>
            <p:ph idx="1"/>
          </p:nvPr>
        </p:nvSpPr>
        <p:spPr>
          <a:xfrm>
            <a:off x="481584" y="1474335"/>
            <a:ext cx="5577840" cy="4251960"/>
          </a:xfrm>
        </p:spPr>
        <p:txBody>
          <a:bodyPr/>
          <a:lstStyle/>
          <a:p>
            <a:r>
              <a:rPr lang="es-419" dirty="0">
                <a:latin typeface="Century Gothic" panose="020B0502020202020204" pitchFamily="34" charset="0"/>
              </a:rPr>
              <a:t>Ahora veremos las firmas espectrales de otra manera al diagramar los valores de reflectancia de la Banda 3 (Roja) vs. los de la  Banda 4 (IR cercana).</a:t>
            </a:r>
          </a:p>
        </p:txBody>
      </p:sp>
    </p:spTree>
    <p:extLst>
      <p:ext uri="{BB962C8B-B14F-4D97-AF65-F5344CB8AC3E}">
        <p14:creationId xmlns:p14="http://schemas.microsoft.com/office/powerpoint/2010/main" val="18632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655" y="1474335"/>
            <a:ext cx="3781014" cy="4843810"/>
          </a:xfrm>
        </p:spPr>
        <p:txBody>
          <a:bodyPr>
            <a:normAutofit/>
          </a:bodyPr>
          <a:lstStyle/>
          <a:p>
            <a:r>
              <a:rPr lang="es-419" sz="2200" dirty="0">
                <a:latin typeface="Century Gothic" panose="020B0502020202020204" pitchFamily="34" charset="0"/>
              </a:rPr>
              <a:t>Hay un poco de variación entre los valores de reflectancia a diferentes longitudes de onda.</a:t>
            </a:r>
          </a:p>
          <a:p>
            <a:r>
              <a:rPr lang="es-419" sz="2200" dirty="0">
                <a:latin typeface="Century Gothic" panose="020B0502020202020204" pitchFamily="34" charset="0"/>
              </a:rPr>
              <a:t>Dependiendo de las clases de cobertura terrestre que uno quiera, la clave es identificar esta variabilidad.</a:t>
            </a:r>
          </a:p>
        </p:txBody>
      </p:sp>
      <p:graphicFrame>
        <p:nvGraphicFramePr>
          <p:cNvPr id="7" name="Object 4"/>
          <p:cNvGraphicFramePr>
            <a:graphicFrameLocks noChangeAspect="1"/>
          </p:cNvGraphicFramePr>
          <p:nvPr/>
        </p:nvGraphicFramePr>
        <p:xfrm>
          <a:off x="4496626" y="1474336"/>
          <a:ext cx="7211721" cy="3982529"/>
        </p:xfrm>
        <a:graphic>
          <a:graphicData uri="http://schemas.openxmlformats.org/presentationml/2006/ole">
            <mc:AlternateContent xmlns:mc="http://schemas.openxmlformats.org/markup-compatibility/2006">
              <mc:Choice xmlns:v="urn:schemas-microsoft-com:vml" Requires="v">
                <p:oleObj name="Chart" r:id="rId2" imgW="4572305" imgH="2524354" progId="Excel.Chart.8">
                  <p:embed/>
                </p:oleObj>
              </mc:Choice>
              <mc:Fallback>
                <p:oleObj name="Chart" r:id="rId2" imgW="4572305" imgH="2524354" progId="Excel.Chart.8">
                  <p:embed/>
                  <p:pic>
                    <p:nvPicPr>
                      <p:cNvPr id="7"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626" y="1474336"/>
                        <a:ext cx="7211721" cy="3982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 name="Title 1">
            <a:extLst>
              <a:ext uri="{FF2B5EF4-FFF2-40B4-BE49-F238E27FC236}">
                <a16:creationId xmlns:a16="http://schemas.microsoft.com/office/drawing/2014/main" id="{8F34477D-BBF5-4E11-92B7-9C7D8075A485}"/>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s-419" b="1" dirty="0">
                <a:latin typeface="Century Gothic" panose="020B0502020202020204" pitchFamily="34" charset="0"/>
              </a:rPr>
              <a:t>Firmas Espectrales</a:t>
            </a:r>
          </a:p>
        </p:txBody>
      </p:sp>
    </p:spTree>
    <p:extLst>
      <p:ext uri="{BB962C8B-B14F-4D97-AF65-F5344CB8AC3E}">
        <p14:creationId xmlns:p14="http://schemas.microsoft.com/office/powerpoint/2010/main" val="1684232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655" y="1182791"/>
            <a:ext cx="5577840" cy="4251960"/>
          </a:xfrm>
        </p:spPr>
        <p:txBody>
          <a:bodyPr>
            <a:normAutofit/>
          </a:bodyPr>
          <a:lstStyle/>
          <a:p>
            <a:r>
              <a:rPr lang="es-419" sz="2200" spc="-80" dirty="0">
                <a:latin typeface="Century Gothic" panose="020B0502020202020204" pitchFamily="34" charset="0"/>
              </a:rPr>
              <a:t>Más fácil: distinguir entre clases amplias</a:t>
            </a:r>
          </a:p>
          <a:p>
            <a:pPr lvl="1"/>
            <a:r>
              <a:rPr lang="es-419" sz="2200" dirty="0">
                <a:latin typeface="Century Gothic" panose="020B0502020202020204" pitchFamily="34" charset="0"/>
              </a:rPr>
              <a:t>p.ej., vegetación y suelo</a:t>
            </a:r>
          </a:p>
          <a:p>
            <a:r>
              <a:rPr lang="es-419" sz="2200" dirty="0">
                <a:latin typeface="Century Gothic" panose="020B0502020202020204" pitchFamily="34" charset="0"/>
              </a:rPr>
              <a:t>Más difícil: distinguir </a:t>
            </a:r>
            <a:r>
              <a:rPr lang="es-419" sz="2200" i="1" dirty="0">
                <a:latin typeface="Century Gothic" panose="020B0502020202020204" pitchFamily="34" charset="0"/>
              </a:rPr>
              <a:t>dentro de </a:t>
            </a:r>
            <a:r>
              <a:rPr lang="es-419" sz="2200" dirty="0">
                <a:latin typeface="Century Gothic" panose="020B0502020202020204" pitchFamily="34" charset="0"/>
              </a:rPr>
              <a:t>clases amplias</a:t>
            </a:r>
          </a:p>
          <a:p>
            <a:pPr lvl="1"/>
            <a:r>
              <a:rPr lang="es-419" sz="2200" dirty="0">
                <a:latin typeface="Century Gothic" panose="020B0502020202020204" pitchFamily="34" charset="0"/>
              </a:rPr>
              <a:t>p.ej. tipos de vegetación</a:t>
            </a:r>
          </a:p>
        </p:txBody>
      </p:sp>
      <p:sp>
        <p:nvSpPr>
          <p:cNvPr id="4" name="Content Placeholder 3"/>
          <p:cNvSpPr>
            <a:spLocks noGrp="1"/>
          </p:cNvSpPr>
          <p:nvPr>
            <p:ph idx="11"/>
          </p:nvPr>
        </p:nvSpPr>
        <p:spPr>
          <a:xfrm>
            <a:off x="6152675" y="1182791"/>
            <a:ext cx="5579293" cy="4251960"/>
          </a:xfrm>
        </p:spPr>
        <p:txBody>
          <a:bodyPr>
            <a:normAutofit/>
          </a:bodyPr>
          <a:lstStyle/>
          <a:p>
            <a:r>
              <a:rPr lang="es-419" sz="2200" dirty="0">
                <a:latin typeface="Century Gothic" panose="020B0502020202020204" pitchFamily="34" charset="0"/>
              </a:rPr>
              <a:t>A continuación se ve la variación entre y dentro de diferentes tipos (clases amplias).</a:t>
            </a:r>
          </a:p>
        </p:txBody>
      </p:sp>
      <p:sp>
        <p:nvSpPr>
          <p:cNvPr id="5" name="Content Placeholder 4"/>
          <p:cNvSpPr>
            <a:spLocks noGrp="1"/>
          </p:cNvSpPr>
          <p:nvPr>
            <p:ph sz="quarter" idx="12"/>
          </p:nvPr>
        </p:nvSpPr>
        <p:spPr/>
        <p:txBody>
          <a:bodyPr/>
          <a:lstStyle/>
          <a:p>
            <a:endParaRPr lang="en-US" dirty="0">
              <a:latin typeface="Century Gothic" panose="020B0502020202020204" pitchFamily="34" charset="0"/>
            </a:endParaRPr>
          </a:p>
        </p:txBody>
      </p:sp>
      <p:sp>
        <p:nvSpPr>
          <p:cNvPr id="6" name="Content Placeholder 5"/>
          <p:cNvSpPr>
            <a:spLocks noGrp="1"/>
          </p:cNvSpPr>
          <p:nvPr>
            <p:ph sz="quarter" idx="13"/>
          </p:nvPr>
        </p:nvSpPr>
        <p:spPr/>
        <p:txBody>
          <a:bodyPr/>
          <a:lstStyle/>
          <a:p>
            <a:endParaRPr lang="en-US" dirty="0">
              <a:latin typeface="Century Gothic" panose="020B0502020202020204" pitchFamily="34" charset="0"/>
            </a:endParaRPr>
          </a:p>
        </p:txBody>
      </p:sp>
      <p:graphicFrame>
        <p:nvGraphicFramePr>
          <p:cNvPr id="7" name="Object 6"/>
          <p:cNvGraphicFramePr>
            <a:graphicFrameLocks noChangeAspect="1"/>
          </p:cNvGraphicFramePr>
          <p:nvPr/>
        </p:nvGraphicFramePr>
        <p:xfrm>
          <a:off x="446584" y="3233227"/>
          <a:ext cx="5669020" cy="3134346"/>
        </p:xfrm>
        <a:graphic>
          <a:graphicData uri="http://schemas.openxmlformats.org/presentationml/2006/ole">
            <mc:AlternateContent xmlns:mc="http://schemas.openxmlformats.org/markup-compatibility/2006">
              <mc:Choice xmlns:v="urn:schemas-microsoft-com:vml" Requires="v">
                <p:oleObj name="Chart" r:id="rId3" imgW="5134356" imgH="2838907" progId="Excel.Chart.8">
                  <p:embed/>
                </p:oleObj>
              </mc:Choice>
              <mc:Fallback>
                <p:oleObj name="Chart" r:id="rId3" imgW="5134356" imgH="2838907" progId="Excel.Chart.8">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84" y="3233227"/>
                        <a:ext cx="5669020" cy="3134346"/>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6277605" y="3241340"/>
          <a:ext cx="5283642" cy="3137938"/>
        </p:xfrm>
        <a:graphic>
          <a:graphicData uri="http://schemas.openxmlformats.org/presentationml/2006/ole">
            <mc:AlternateContent xmlns:mc="http://schemas.openxmlformats.org/markup-compatibility/2006">
              <mc:Choice xmlns:v="urn:schemas-microsoft-com:vml" Requires="v">
                <p:oleObj name="Chart" r:id="rId5" imgW="5410200" imgH="3213100" progId="Excel.Chart.8">
                  <p:embed/>
                </p:oleObj>
              </mc:Choice>
              <mc:Fallback>
                <p:oleObj name="Chart" r:id="rId5" imgW="5410200" imgH="3213100" progId="Excel.Chart.8">
                  <p:embed/>
                  <p:pic>
                    <p:nvPicPr>
                      <p:cNvPr id="8" name="Object 7"/>
                      <p:cNvPicPr/>
                      <p:nvPr/>
                    </p:nvPicPr>
                    <p:blipFill>
                      <a:blip r:embed="rId6"/>
                      <a:stretch>
                        <a:fillRect/>
                      </a:stretch>
                    </p:blipFill>
                    <p:spPr>
                      <a:xfrm>
                        <a:off x="6277605" y="3241340"/>
                        <a:ext cx="5283642" cy="3137938"/>
                      </a:xfrm>
                      <a:prstGeom prst="rect">
                        <a:avLst/>
                      </a:prstGeom>
                    </p:spPr>
                  </p:pic>
                </p:oleObj>
              </mc:Fallback>
            </mc:AlternateContent>
          </a:graphicData>
        </a:graphic>
      </p:graphicFrame>
      <p:sp>
        <p:nvSpPr>
          <p:cNvPr id="13" name="TextBox 12"/>
          <p:cNvSpPr txBox="1"/>
          <p:nvPr/>
        </p:nvSpPr>
        <p:spPr>
          <a:xfrm>
            <a:off x="8830225" y="3624556"/>
            <a:ext cx="1774845" cy="420564"/>
          </a:xfrm>
          <a:prstGeom prst="rect">
            <a:avLst/>
          </a:prstGeom>
          <a:solidFill>
            <a:schemeClr val="bg1">
              <a:lumMod val="95000"/>
              <a:alpha val="80000"/>
            </a:schemeClr>
          </a:solidFill>
        </p:spPr>
        <p:txBody>
          <a:bodyPr wrap="none" rtlCol="0">
            <a:spAutoFit/>
          </a:bodyPr>
          <a:lstStyle/>
          <a:p>
            <a:r>
              <a:rPr lang="es-419" sz="2133" dirty="0">
                <a:latin typeface="Century Gothic" panose="020B0502020202020204" pitchFamily="34" charset="0"/>
              </a:rPr>
              <a:t>Vegetación</a:t>
            </a:r>
          </a:p>
        </p:txBody>
      </p:sp>
      <p:sp>
        <p:nvSpPr>
          <p:cNvPr id="14" name="TextBox 13"/>
          <p:cNvSpPr txBox="1"/>
          <p:nvPr/>
        </p:nvSpPr>
        <p:spPr>
          <a:xfrm>
            <a:off x="10430749" y="4084051"/>
            <a:ext cx="899605" cy="420564"/>
          </a:xfrm>
          <a:prstGeom prst="rect">
            <a:avLst/>
          </a:prstGeom>
          <a:solidFill>
            <a:schemeClr val="bg1">
              <a:lumMod val="95000"/>
              <a:alpha val="80000"/>
            </a:schemeClr>
          </a:solidFill>
        </p:spPr>
        <p:txBody>
          <a:bodyPr wrap="none" rtlCol="0">
            <a:spAutoFit/>
          </a:bodyPr>
          <a:lstStyle/>
          <a:p>
            <a:r>
              <a:rPr lang="es-419" sz="2133" dirty="0">
                <a:latin typeface="Century Gothic" panose="020B0502020202020204" pitchFamily="34" charset="0"/>
              </a:rPr>
              <a:t>Suelo</a:t>
            </a:r>
          </a:p>
        </p:txBody>
      </p:sp>
      <p:sp>
        <p:nvSpPr>
          <p:cNvPr id="16" name="Oval 15"/>
          <p:cNvSpPr/>
          <p:nvPr/>
        </p:nvSpPr>
        <p:spPr>
          <a:xfrm>
            <a:off x="7393474" y="3695230"/>
            <a:ext cx="1367740" cy="951470"/>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19" name="Straight Arrow Connector 18"/>
          <p:cNvCxnSpPr>
            <a:endCxn id="16" idx="2"/>
          </p:cNvCxnSpPr>
          <p:nvPr/>
        </p:nvCxnSpPr>
        <p:spPr>
          <a:xfrm>
            <a:off x="4141102" y="3975467"/>
            <a:ext cx="3252372" cy="195499"/>
          </a:xfrm>
          <a:prstGeom prst="straightConnector1">
            <a:avLst/>
          </a:prstGeom>
          <a:ln>
            <a:solidFill>
              <a:srgbClr val="00B050"/>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10030812" y="4556802"/>
            <a:ext cx="1152801" cy="743641"/>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21" name="Straight Arrow Connector 20"/>
          <p:cNvCxnSpPr>
            <a:endCxn id="20" idx="2"/>
          </p:cNvCxnSpPr>
          <p:nvPr/>
        </p:nvCxnSpPr>
        <p:spPr>
          <a:xfrm flipV="1">
            <a:off x="4141103" y="4928623"/>
            <a:ext cx="5889709" cy="162097"/>
          </a:xfrm>
          <a:prstGeom prst="straightConnector1">
            <a:avLst/>
          </a:prstGeom>
          <a:ln>
            <a:solidFill>
              <a:schemeClr val="accent5">
                <a:lumMod val="90000"/>
                <a:lumOff val="10000"/>
              </a:schemeClr>
            </a:solidFill>
            <a:tailEnd type="triangle" w="lg" len="med"/>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E14C9661-E213-4CCA-B7B1-60A6977B8501}"/>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s-419" b="1" dirty="0">
                <a:latin typeface="Century Gothic" panose="020B0502020202020204" pitchFamily="34" charset="0"/>
              </a:rPr>
              <a:t>Variación Espectral</a:t>
            </a:r>
          </a:p>
        </p:txBody>
      </p:sp>
    </p:spTree>
    <p:extLst>
      <p:ext uri="{BB962C8B-B14F-4D97-AF65-F5344CB8AC3E}">
        <p14:creationId xmlns:p14="http://schemas.microsoft.com/office/powerpoint/2010/main" val="122166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419" b="1" dirty="0">
                <a:latin typeface="Century Gothic" panose="020B0502020202020204" pitchFamily="34" charset="0"/>
              </a:rPr>
              <a:t>Diagramas Espectrales Multidimensionales</a:t>
            </a:r>
          </a:p>
        </p:txBody>
      </p:sp>
      <p:sp>
        <p:nvSpPr>
          <p:cNvPr id="8" name="Content Placeholder 7"/>
          <p:cNvSpPr>
            <a:spLocks noGrp="1"/>
          </p:cNvSpPr>
          <p:nvPr>
            <p:ph idx="1"/>
          </p:nvPr>
        </p:nvSpPr>
        <p:spPr>
          <a:xfrm>
            <a:off x="506404" y="1097619"/>
            <a:ext cx="5577840" cy="4251960"/>
          </a:xfrm>
        </p:spPr>
        <p:txBody>
          <a:bodyPr>
            <a:normAutofit/>
          </a:bodyPr>
          <a:lstStyle/>
          <a:p>
            <a:r>
              <a:rPr lang="es-419" sz="2200" dirty="0">
                <a:latin typeface="Century Gothic" panose="020B0502020202020204" pitchFamily="34" charset="0"/>
              </a:rPr>
              <a:t>Cuando miramos los diagramas espectrales, cada banda representa una dimensión diferente.</a:t>
            </a:r>
          </a:p>
          <a:p>
            <a:r>
              <a:rPr lang="es-419" sz="2200" dirty="0">
                <a:latin typeface="Century Gothic" panose="020B0502020202020204" pitchFamily="34" charset="0"/>
              </a:rPr>
              <a:t>Por ejemplo, este es un diagrama bidimensional:</a:t>
            </a:r>
          </a:p>
        </p:txBody>
      </p:sp>
      <p:sp>
        <p:nvSpPr>
          <p:cNvPr id="12" name="Content Placeholder 11"/>
          <p:cNvSpPr>
            <a:spLocks noGrp="1"/>
          </p:cNvSpPr>
          <p:nvPr>
            <p:ph sz="quarter" idx="13"/>
          </p:nvPr>
        </p:nvSpPr>
        <p:spPr>
          <a:xfrm>
            <a:off x="6132576" y="5880295"/>
            <a:ext cx="5577840" cy="437851"/>
          </a:xfrm>
        </p:spPr>
        <p:txBody>
          <a:bodyPr/>
          <a:lstStyle/>
          <a:p>
            <a:r>
              <a:rPr lang="en-US" dirty="0">
                <a:latin typeface="Century Gothic" panose="020B0502020202020204" pitchFamily="34" charset="0"/>
              </a:rPr>
              <a:t>Sabins, F. F. (1987). </a:t>
            </a:r>
            <a:r>
              <a:rPr lang="en-US" i="1" dirty="0">
                <a:latin typeface="Century Gothic" panose="020B0502020202020204" pitchFamily="34" charset="0"/>
              </a:rPr>
              <a:t>Remote Sensing: Principles and Interpretation</a:t>
            </a:r>
            <a:r>
              <a:rPr lang="en-US" dirty="0">
                <a:latin typeface="Century Gothic" panose="020B0502020202020204" pitchFamily="34" charset="0"/>
              </a:rPr>
              <a:t> (2nd ed.). W.H. Freeman and Company.</a:t>
            </a:r>
          </a:p>
        </p:txBody>
      </p:sp>
      <p:grpSp>
        <p:nvGrpSpPr>
          <p:cNvPr id="13" name="Group 12"/>
          <p:cNvGrpSpPr/>
          <p:nvPr/>
        </p:nvGrpSpPr>
        <p:grpSpPr>
          <a:xfrm>
            <a:off x="1317866" y="3268777"/>
            <a:ext cx="3904210" cy="2749922"/>
            <a:chOff x="7055932" y="3671504"/>
            <a:chExt cx="3904210" cy="2749922"/>
          </a:xfrm>
        </p:grpSpPr>
        <p:sp>
          <p:nvSpPr>
            <p:cNvPr id="14" name="Rectangle 13"/>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15" name="Group 14"/>
            <p:cNvGrpSpPr/>
            <p:nvPr/>
          </p:nvGrpSpPr>
          <p:grpSpPr>
            <a:xfrm>
              <a:off x="7262219" y="3768572"/>
              <a:ext cx="3506315" cy="2548886"/>
              <a:chOff x="7160745" y="3809734"/>
              <a:chExt cx="3506315" cy="2548886"/>
            </a:xfrm>
          </p:grpSpPr>
          <p:sp>
            <p:nvSpPr>
              <p:cNvPr id="16" name="Line 7"/>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7" name="Line 8"/>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dirty="0">
                  <a:latin typeface="Century Gothic" panose="020B0502020202020204" pitchFamily="34" charset="0"/>
                </a:endParaRPr>
              </a:p>
            </p:txBody>
          </p:sp>
          <p:sp>
            <p:nvSpPr>
              <p:cNvPr id="18" name="Text Box 9"/>
              <p:cNvSpPr txBox="1">
                <a:spLocks noChangeArrowheads="1"/>
              </p:cNvSpPr>
              <p:nvPr/>
            </p:nvSpPr>
            <p:spPr bwMode="auto">
              <a:xfrm>
                <a:off x="7770192" y="6020066"/>
                <a:ext cx="240048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Banda 4- </a:t>
                </a:r>
                <a:r>
                  <a:rPr lang="es-419" altLang="en-US" sz="1600" dirty="0">
                    <a:latin typeface="Century Gothic" panose="020B0502020202020204" pitchFamily="34" charset="0"/>
                  </a:rPr>
                  <a:t>reflectancia</a:t>
                </a:r>
              </a:p>
            </p:txBody>
          </p:sp>
          <p:sp>
            <p:nvSpPr>
              <p:cNvPr id="19" name="Text Box 10"/>
              <p:cNvSpPr txBox="1">
                <a:spLocks noChangeArrowheads="1"/>
              </p:cNvSpPr>
              <p:nvPr/>
            </p:nvSpPr>
            <p:spPr bwMode="auto">
              <a:xfrm rot="16200000">
                <a:off x="6150852" y="4819627"/>
                <a:ext cx="235833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419" altLang="en-US" sz="1600" dirty="0">
                    <a:latin typeface="Century Gothic" panose="020B0502020202020204" pitchFamily="34" charset="0"/>
                  </a:rPr>
                  <a:t>Banda 3- reflectancia</a:t>
                </a:r>
              </a:p>
            </p:txBody>
          </p:sp>
          <p:sp>
            <p:nvSpPr>
              <p:cNvPr id="20" name="Oval 11"/>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21" name="Oval 12"/>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22" name="Text Box 13"/>
              <p:cNvSpPr txBox="1">
                <a:spLocks noChangeArrowheads="1"/>
              </p:cNvSpPr>
              <p:nvPr/>
            </p:nvSpPr>
            <p:spPr bwMode="auto">
              <a:xfrm>
                <a:off x="9417999" y="5711177"/>
                <a:ext cx="1249061" cy="31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419" altLang="en-US" sz="1466" dirty="0">
                    <a:latin typeface="Century Gothic" panose="020B0502020202020204" pitchFamily="34" charset="0"/>
                  </a:rPr>
                  <a:t>vegetación</a:t>
                </a:r>
              </a:p>
            </p:txBody>
          </p:sp>
          <p:sp>
            <p:nvSpPr>
              <p:cNvPr id="23" name="Text Box 14"/>
              <p:cNvSpPr txBox="1">
                <a:spLocks noChangeArrowheads="1"/>
              </p:cNvSpPr>
              <p:nvPr/>
            </p:nvSpPr>
            <p:spPr bwMode="auto">
              <a:xfrm>
                <a:off x="8611443" y="5091143"/>
                <a:ext cx="1146469" cy="317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419" altLang="en-US" sz="1466" dirty="0">
                    <a:latin typeface="Century Gothic" panose="020B0502020202020204" pitchFamily="34" charset="0"/>
                  </a:rPr>
                  <a:t>suelo seco</a:t>
                </a:r>
              </a:p>
            </p:txBody>
          </p:sp>
          <p:sp>
            <p:nvSpPr>
              <p:cNvPr id="24" name="Oval 15"/>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25" name="Text Box 16"/>
              <p:cNvSpPr txBox="1">
                <a:spLocks noChangeArrowheads="1"/>
              </p:cNvSpPr>
              <p:nvPr/>
            </p:nvSpPr>
            <p:spPr bwMode="auto">
              <a:xfrm>
                <a:off x="7546950" y="5726295"/>
                <a:ext cx="726481"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419" altLang="en-US" sz="1600" dirty="0">
                    <a:latin typeface="Century Gothic" panose="020B0502020202020204" pitchFamily="34" charset="0"/>
                  </a:rPr>
                  <a:t>agua</a:t>
                </a:r>
              </a:p>
            </p:txBody>
          </p:sp>
        </p:grpSp>
      </p:grpSp>
      <p:pic>
        <p:nvPicPr>
          <p:cNvPr id="26" name="Picture 4" descr="cluster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22261" y="3268778"/>
            <a:ext cx="3151600" cy="252315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10" name="Content Placeholder 9"/>
          <p:cNvSpPr>
            <a:spLocks noGrp="1"/>
          </p:cNvSpPr>
          <p:nvPr>
            <p:ph idx="11"/>
          </p:nvPr>
        </p:nvSpPr>
        <p:spPr>
          <a:xfrm>
            <a:off x="6159006" y="1097619"/>
            <a:ext cx="5579293" cy="4251960"/>
          </a:xfrm>
        </p:spPr>
        <p:txBody>
          <a:bodyPr>
            <a:normAutofit/>
          </a:bodyPr>
          <a:lstStyle/>
          <a:p>
            <a:r>
              <a:rPr lang="es-419" sz="2200" dirty="0">
                <a:latin typeface="Century Gothic" panose="020B0502020202020204" pitchFamily="34" charset="0"/>
              </a:rPr>
              <a:t>En un diagrama espectral, los píxeles se ubican en un espacio n-dimensional (donde n representa el número de bandas).</a:t>
            </a:r>
          </a:p>
          <a:p>
            <a:r>
              <a:rPr lang="es-419" sz="2200" dirty="0">
                <a:latin typeface="Century Gothic" panose="020B0502020202020204" pitchFamily="34" charset="0"/>
              </a:rPr>
              <a:t>Este es un ejemplo de un diagrama espectral tridimensional: </a:t>
            </a:r>
          </a:p>
        </p:txBody>
      </p:sp>
    </p:spTree>
    <p:extLst>
      <p:ext uri="{BB962C8B-B14F-4D97-AF65-F5344CB8AC3E}">
        <p14:creationId xmlns:p14="http://schemas.microsoft.com/office/powerpoint/2010/main" val="1457509459"/>
      </p:ext>
    </p:extLst>
  </p:cSld>
  <p:clrMapOvr>
    <a:masterClrMapping/>
  </p:clrMapOvr>
</p:sld>
</file>

<file path=ppt/theme/theme1.xml><?xml version="1.0" encoding="utf-8"?>
<a:theme xmlns:a="http://schemas.openxmlformats.org/drawingml/2006/main" name="logo-v2">
  <a:themeElements>
    <a:clrScheme name="ARSET4">
      <a:dk1>
        <a:srgbClr val="000000"/>
      </a:dk1>
      <a:lt1>
        <a:srgbClr val="FFFFFF"/>
      </a:lt1>
      <a:dk2>
        <a:srgbClr val="89A028"/>
      </a:dk2>
      <a:lt2>
        <a:srgbClr val="EAE2C4"/>
      </a:lt2>
      <a:accent1>
        <a:srgbClr val="20584F"/>
      </a:accent1>
      <a:accent2>
        <a:srgbClr val="136C9A"/>
      </a:accent2>
      <a:accent3>
        <a:srgbClr val="5E3A60"/>
      </a:accent3>
      <a:accent4>
        <a:srgbClr val="D5462F"/>
      </a:accent4>
      <a:accent5>
        <a:srgbClr val="D89B21"/>
      </a:accent5>
      <a:accent6>
        <a:srgbClr val="BDAB8B"/>
      </a:accent6>
      <a:hlink>
        <a:srgbClr val="136C9A"/>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pdated_final">
  <a:themeElements>
    <a:clrScheme name="Custom 7">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167"/>
      </a:accent4>
      <a:accent5>
        <a:srgbClr val="5A1705"/>
      </a:accent5>
      <a:accent6>
        <a:srgbClr val="485E41"/>
      </a:accent6>
      <a:hlink>
        <a:srgbClr val="6C8293"/>
      </a:hlink>
      <a:folHlink>
        <a:srgbClr val="7F95A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1224</TotalTime>
  <Words>6568</Words>
  <Application>Microsoft Macintosh PowerPoint</Application>
  <PresentationFormat>Widescreen</PresentationFormat>
  <Paragraphs>387</Paragraphs>
  <Slides>42</Slides>
  <Notes>32</Notes>
  <HiddenSlides>0</HiddenSlides>
  <MMClips>1</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48" baseType="lpstr">
      <vt:lpstr>Arial</vt:lpstr>
      <vt:lpstr>Century Gothic</vt:lpstr>
      <vt:lpstr>Calibri</vt:lpstr>
      <vt:lpstr>logo-v2</vt:lpstr>
      <vt:lpstr>updated_final</vt:lpstr>
      <vt:lpstr>Chart</vt:lpstr>
      <vt:lpstr>Teledetección de la Cobertura Terrestre</vt:lpstr>
      <vt:lpstr>PowerPoint Presentation</vt:lpstr>
      <vt:lpstr>Convirtiendo Datos en Información</vt:lpstr>
      <vt:lpstr>PowerPoint Presentation</vt:lpstr>
      <vt:lpstr>Conceptos Básicos del Mapeo de la Cobertura Terrestre</vt:lpstr>
      <vt:lpstr>Conceptos Básicos del Mapeo de la Cobertura Terrestre</vt:lpstr>
      <vt:lpstr>PowerPoint Presentation</vt:lpstr>
      <vt:lpstr>PowerPoint Presentation</vt:lpstr>
      <vt:lpstr>Diagramas Espectrales Multidimensionales</vt:lpstr>
      <vt:lpstr>PowerPoint Presentation</vt:lpstr>
      <vt:lpstr>Clasificación de Imágenes (Metodologías)</vt:lpstr>
      <vt:lpstr>Clasificación de Imágenes (Metodologías)</vt:lpstr>
      <vt:lpstr>Clasificación Supervisada vs. No Supervisada</vt:lpstr>
      <vt:lpstr>Clasificación de Imágenes (Método Supervisado)</vt:lpstr>
      <vt:lpstr>Clasificación de Imágenes (Método Supervisado)</vt:lpstr>
      <vt:lpstr>Sitios de Entrenamiento (o Regiones de Interés [ROI por sus siglas en inglés])</vt:lpstr>
      <vt:lpstr>Selección de Sitios de Entrenamiento</vt:lpstr>
      <vt:lpstr>Introducción a las Funcionalidades de Google Earth Engine y Tipos de Datos Disponibles</vt:lpstr>
      <vt:lpstr>Recordatorio sobre Google Earth Engine</vt:lpstr>
      <vt:lpstr>Computación en la Nube de Rásteres para el Análisis de Teledetección</vt:lpstr>
      <vt:lpstr>La Plataforma Google Earth Engine</vt:lpstr>
      <vt:lpstr>PowerPoint Presentation</vt:lpstr>
      <vt:lpstr>Application Programming Interface* (API)</vt:lpstr>
      <vt:lpstr>Funcionalidad de Google Earth Engine</vt:lpstr>
      <vt:lpstr>Aplicaciones de GEE para Tierras</vt:lpstr>
      <vt:lpstr>Datos Satelitales Disponibles en GEE: Series de Landsat</vt:lpstr>
      <vt:lpstr>Datos Satelitales Disponibles en GEE: Sentinel-2</vt:lpstr>
      <vt:lpstr>Datos Satelitales Disponibles en GEE: MODIS</vt:lpstr>
      <vt:lpstr>Datos Satelitales Disponibles en GEE: Sentinel-1 SAR</vt:lpstr>
      <vt:lpstr>Aplicaciones de GEE para la Gestión de Tierras: Severidad de Quema</vt:lpstr>
      <vt:lpstr>Aplicaciones de GEE para la Gestión de Tierras: Mapeo de Manglares</vt:lpstr>
      <vt:lpstr>Aplicaciones de GEE para la Gestión de Tierras : Cobertura Terrestre</vt:lpstr>
      <vt:lpstr>Aplicaciones de GEE para la Gestión de Tierras: Índices de Vegetación</vt:lpstr>
      <vt:lpstr>Datos de Sensores Satelitales Disponibles en GEE: Productos de la Cobertura Terrestre</vt:lpstr>
      <vt:lpstr>Demostración – Adquisición de la Cobertura Terrestre</vt:lpstr>
      <vt:lpstr>ESA WorldCover 10m v100</vt:lpstr>
      <vt:lpstr>Resumen</vt:lpstr>
      <vt:lpstr>Recursos que le Pueden Ayudar</vt:lpstr>
      <vt:lpstr>Demostración – Adquisición de Aguas Superficiales</vt:lpstr>
      <vt:lpstr>JRC Global Surface Water Mapping Layers, v1.4</vt:lpstr>
      <vt:lpstr>Recursos que le Pueden Ayudar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1: Using Google Earth Engine for Land Monitoring Applications</dc:title>
  <dc:creator>Elizabeth Hook</dc:creator>
  <cp:lastModifiedBy>Mccartney, Sean (GSFC-610.0)[SCIENCE SYSTEMS AND APPLICATIONS INC]</cp:lastModifiedBy>
  <cp:revision>27</cp:revision>
  <dcterms:created xsi:type="dcterms:W3CDTF">2018-02-06T19:28:25Z</dcterms:created>
  <dcterms:modified xsi:type="dcterms:W3CDTF">2022-11-14T10:24:17Z</dcterms:modified>
</cp:coreProperties>
</file>